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handoutMasterIdLst>
    <p:handoutMasterId r:id="rId11"/>
  </p:handoutMasterIdLst>
  <p:sldIdLst>
    <p:sldId id="586" r:id="rId2"/>
    <p:sldId id="596" r:id="rId3"/>
    <p:sldId id="602" r:id="rId4"/>
    <p:sldId id="598" r:id="rId5"/>
    <p:sldId id="599" r:id="rId6"/>
    <p:sldId id="603" r:id="rId7"/>
    <p:sldId id="600" r:id="rId8"/>
    <p:sldId id="601" r:id="rId9"/>
    <p:sldId id="59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CC9900"/>
    <a:srgbClr val="FF3399"/>
    <a:srgbClr val="6666FF"/>
    <a:srgbClr val="33CCFF"/>
    <a:srgbClr val="FF9999"/>
    <a:srgbClr val="FF0000"/>
    <a:srgbClr val="00FF00"/>
    <a:srgbClr val="CC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6" autoAdjust="0"/>
    <p:restoredTop sz="94756" autoAdjust="0"/>
  </p:normalViewPr>
  <p:slideViewPr>
    <p:cSldViewPr showGuides="1">
      <p:cViewPr varScale="1">
        <p:scale>
          <a:sx n="113" d="100"/>
          <a:sy n="113" d="100"/>
        </p:scale>
        <p:origin x="17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полугодие 2016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Внеплан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585451763238685E-2"/>
          <c:y val="8.8784132128762877E-2"/>
          <c:w val="0.80282909647352263"/>
          <c:h val="0.60190028911024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полугодие 2016 года</c:v>
                </c:pt>
              </c:strCache>
            </c:strRef>
          </c:tx>
          <c:explosion val="11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Внеплан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52634404072459E-2"/>
          <c:y val="0.12542712821274699"/>
          <c:w val="0.83949473119185503"/>
          <c:h val="0.75328607508967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полугодие 2016 года</c:v>
                </c:pt>
              </c:strCache>
            </c:strRef>
          </c:tx>
          <c:explosion val="11"/>
          <c:dPt>
            <c:idx val="0"/>
            <c:bubble3D val="0"/>
            <c:explosion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6.4881766809158246E-3"/>
                  <c:y val="6.535008595623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 по обращениям</c:v>
                </c:pt>
                <c:pt idx="2">
                  <c:v>Внеплановые по контролю за исп. предписания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252634404072459E-2"/>
          <c:y val="0.12542712821274699"/>
          <c:w val="0.83949473119185503"/>
          <c:h val="0.75328607508967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Первое полугодие 2016 года</c:v>
                </c:pt>
              </c:strCache>
            </c:strRef>
          </c:tx>
          <c:explosion val="11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6.4881766809158246E-3"/>
                  <c:y val="6.535008595623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Плановые</c:v>
                </c:pt>
                <c:pt idx="1">
                  <c:v>Внеплановые по обращениям</c:v>
                </c:pt>
                <c:pt idx="2">
                  <c:v>Внеплановые по Поручению</c:v>
                </c:pt>
                <c:pt idx="3">
                  <c:v>Внеплановые по контролю за исп. предписания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96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6138794650612251E-3"/>
                  <c:y val="0.17789757412398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138794650611659E-3"/>
                  <c:y val="0.22102425876010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416383951835574E-3"/>
                  <c:y val="0.20754716981132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259</c:v>
                </c:pt>
                <c:pt idx="1">
                  <c:v>299</c:v>
                </c:pt>
                <c:pt idx="2">
                  <c:v>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519520"/>
        <c:axId val="285679752"/>
        <c:axId val="0"/>
      </c:bar3DChart>
      <c:catAx>
        <c:axId val="28451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679752"/>
        <c:crosses val="autoZero"/>
        <c:auto val="1"/>
        <c:lblAlgn val="ctr"/>
        <c:lblOffset val="100"/>
        <c:noMultiLvlLbl val="0"/>
      </c:catAx>
      <c:valAx>
        <c:axId val="28567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5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оказания и доступности медпомощи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"/>
                  <c:y val="6.7385444743935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277589301224503E-3"/>
                  <c:y val="5.929919137466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174896792120919E-17"/>
                  <c:y val="2.425876010781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138794650612251E-3"/>
                  <c:y val="5.121293800539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416383951836754E-3"/>
                  <c:y val="7.00808625336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качество оказания и доступности медпомощи</c:v>
                </c:pt>
                <c:pt idx="1">
                  <c:v>лекарственное обеспечение</c:v>
                </c:pt>
                <c:pt idx="2">
                  <c:v>обращение лекарственных средств и медицинской продукции</c:v>
                </c:pt>
                <c:pt idx="3">
                  <c:v>лицензирование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151</c:v>
                </c:pt>
                <c:pt idx="1">
                  <c:v>28</c:v>
                </c:pt>
                <c:pt idx="2">
                  <c:v>4</c:v>
                </c:pt>
                <c:pt idx="3">
                  <c:v>11</c:v>
                </c:pt>
                <c:pt idx="4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756016"/>
        <c:axId val="106214624"/>
        <c:axId val="0"/>
      </c:bar3DChart>
      <c:catAx>
        <c:axId val="16075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14624"/>
        <c:crosses val="autoZero"/>
        <c:auto val="1"/>
        <c:lblAlgn val="ctr"/>
        <c:lblOffset val="100"/>
        <c:noMultiLvlLbl val="0"/>
      </c:catAx>
      <c:valAx>
        <c:axId val="10621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75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оказания и доступности медпомощи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6138794650612251E-3"/>
                  <c:y val="6.7385444743935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138794650612251E-3"/>
                  <c:y val="5.3908355795148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693973253061855E-3"/>
                  <c:y val="5.660377358490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38794650613435E-3"/>
                  <c:y val="6.469002695417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138794650613435E-3"/>
                  <c:y val="6.7385444743935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Даны разъяснения</c:v>
                </c:pt>
                <c:pt idx="1">
                  <c:v>Направлено по принадлежности в другие организации</c:v>
                </c:pt>
                <c:pt idx="2">
                  <c:v>Жалоба не подтвердилась</c:v>
                </c:pt>
                <c:pt idx="3">
                  <c:v>Жалоба подтвердилась полностью</c:v>
                </c:pt>
                <c:pt idx="4">
                  <c:v>Жалоба подтвердилась частично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</c:v>
                </c:pt>
                <c:pt idx="1">
                  <c:v>47</c:v>
                </c:pt>
                <c:pt idx="2">
                  <c:v>106</c:v>
                </c:pt>
                <c:pt idx="3">
                  <c:v>22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15408"/>
        <c:axId val="106215800"/>
        <c:axId val="0"/>
      </c:bar3DChart>
      <c:catAx>
        <c:axId val="10621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15800"/>
        <c:crosses val="autoZero"/>
        <c:auto val="1"/>
        <c:lblAlgn val="ctr"/>
        <c:lblOffset val="100"/>
        <c:noMultiLvlLbl val="0"/>
      </c:catAx>
      <c:valAx>
        <c:axId val="10621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1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0.43711</cdr:x>
      <cdr:y>0.24841</cdr:y>
    </cdr:from>
    <cdr:to>
      <cdr:x>0.60604</cdr:x>
      <cdr:y>0.43206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1631" y="523577"/>
          <a:ext cx="626685" cy="387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81</a:t>
          </a: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0.44641</cdr:x>
      <cdr:y>0.21504</cdr:y>
    </cdr:from>
    <cdr:to>
      <cdr:x>0.59195</cdr:x>
      <cdr:y>0.32202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451569"/>
          <a:ext cx="563435" cy="22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117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C2343-8A7E-4A07-901C-C70B3D1D0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692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21E6-B55C-489E-B685-4635C60001B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F464-30C5-44BE-BB59-8D3EF14FCF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197-7AF9-4964-8E2F-C5946B7112F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DB92-1A6B-4A41-A42E-ED3E806EB07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CB86-4545-48ED-8BE5-9B62C23033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D4F6-6C54-4113-AD34-F4B15BD9E4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56AB-0028-4855-AA72-150FDE3FD5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79FC-4184-445B-B92E-32D90685EC8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4CBA-FC5C-4531-89AE-ACF4559BE71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C620-D279-41FC-BD57-DDDA343B9B6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3A90-1EF7-427D-809F-68AC3A2D59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36D5-504E-4841-B7F7-7EB2AD30687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1" y="184022"/>
            <a:ext cx="9143999" cy="233506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ПРАВОПРИМЕНИТЕЛЬНОЙ ПРАКТИКИ </a:t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I ПОЛУГОДИЕ 2017 ГОДА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2519083"/>
            <a:ext cx="2160240" cy="2538281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573175" y="5661248"/>
            <a:ext cx="54406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М. В. Видеман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Заместитель руководителя ТО Росздравнадзора по Омской области </a:t>
            </a:r>
            <a:endParaRPr lang="en-US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Первое полугодие 2016 </a:t>
            </a:r>
            <a:r>
              <a:rPr lang="ru-RU" sz="3600" dirty="0" smtClean="0"/>
              <a:t>и 2017 годов</a:t>
            </a:r>
            <a:endParaRPr lang="ru-RU" sz="3600" dirty="0"/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56077"/>
              </p:ext>
            </p:extLst>
          </p:nvPr>
        </p:nvGraphicFramePr>
        <p:xfrm>
          <a:off x="646113" y="1465263"/>
          <a:ext cx="3709863" cy="210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Объект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84038"/>
              </p:ext>
            </p:extLst>
          </p:nvPr>
        </p:nvGraphicFramePr>
        <p:xfrm>
          <a:off x="4788024" y="1465263"/>
          <a:ext cx="3871342" cy="209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79712" y="357301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+mn-lt"/>
              </a:rPr>
              <a:t>2016</a:t>
            </a:r>
            <a:endParaRPr lang="ru-RU" b="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364502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+mn-lt"/>
              </a:rPr>
              <a:t>2017</a:t>
            </a:r>
            <a:endParaRPr lang="ru-RU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3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Первое полугодие </a:t>
            </a:r>
            <a:r>
              <a:rPr lang="ru-RU" dirty="0" smtClean="0"/>
              <a:t>2016 </a:t>
            </a:r>
            <a:r>
              <a:rPr lang="ru-RU" dirty="0"/>
              <a:t>года</a:t>
            </a:r>
          </a:p>
        </p:txBody>
      </p:sp>
      <p:graphicFrame>
        <p:nvGraphicFramePr>
          <p:cNvPr id="5" name="Объект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762516"/>
              </p:ext>
            </p:extLst>
          </p:nvPr>
        </p:nvGraphicFramePr>
        <p:xfrm>
          <a:off x="628650" y="1556792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83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Первое полугодие </a:t>
            </a:r>
            <a:r>
              <a:rPr lang="ru-RU" dirty="0" smtClean="0"/>
              <a:t>2017 года</a:t>
            </a:r>
            <a:endParaRPr lang="ru-RU" dirty="0"/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242491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89585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0996"/>
                <a:gridCol w="1863004"/>
              </a:tblGrid>
              <a:tr h="16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Наименование показателей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77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проверок, проведенных в отношении юридических лиц и индивидуальных предпринимателей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внеплановых проверок, в том числе по следующим основаниям: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78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 контролю за исполнением предписаний, выданных по результатам проведенной ранее проверки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368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 заявлениям (обращениям) физических и юридических лиц, по информации органов государственной власти, местного самоуправления, средств массовой информации об указанных фактах - всего, в том числе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96!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552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 возникновении угрозы причинения вреда жизни, здоровью граждан, вреда животным, растениям, окружающей среде, объектам культурного наследия (памятникам истории и культуры) народов Российской Федерации, безопасности государства, а также угрозы чрезвычайных ситуаций природного и техногенного характера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644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 причинении вреда жизни и здоровью граждан, вреда животным, растениям, окружающей среде, объектам культурного наследия (памятникам истории и культуры) народов Российской Федерации, имуществу физических и юридических лиц, безопасности государства, а также возникновение чрезвычайных ситуаций природного и техногенного характера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420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основании приказов (распоряжений) руководителя органа государственного контроля (надзора), изданного в соответствии с требованием органов прокуратуры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юридических лиц и индивидуальных предпринимателей, в отношении которых проводились плановые, внеплановые проверки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39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проверок, предусмотренных ежегодным планом проведения проверок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8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проверок, проводимых с привлечением экспертных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проверок, проводимых с привлечением экспертов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80!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47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Общее количество юридических лиц, индивидуальных предпринимателей, в ходе проведения проверок в отношении которых выявлены правонарушения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28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Выявлено правонарушений - всего, в том числе: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нарушение обязательных требований законодательства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14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невыполнение предписаний органов государственного контроля (надзора), муниципального контроля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8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проверок, по итогам проведения которых по фактам выявленных нарушений возбуждены дела об административных правонарушениях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8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проверок, по итогам которых по фактам выявленных нарушений наложены административные наказания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8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Общее количество административных наказаний, наложенных по итогам проверок, - всего, в том числе по видам наказаний: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административный штраф - всего, в том числе: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должностное лицо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индивидуального предпринимателя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юридическое лицо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77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Общая сумма наложенных административных штрафов - всего, тыс. в том числе: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205,000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должностное лицо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55,000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индивидуального предпринимателя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168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юридическое лицо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150,000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  <a:tr h="277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Общая сумма уплаченных (взысканных) административных штрафов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245,000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68" marR="259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поступивших обращений граждан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429618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2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Структура обращений граждан по вопросам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999315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4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Результат рассмотрения письменных обращений граждан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592294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869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/>
          <a:stretch/>
        </p:blipFill>
        <p:spPr>
          <a:xfrm>
            <a:off x="23996" y="-99392"/>
            <a:ext cx="9143999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8152518" cy="2335061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powerpointbase.com-782</Template>
  <TotalTime>5837</TotalTime>
  <Words>460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ОБЗОР ПРАВОПРИМЕНИТЕЛЬНОЙ ПРАКТИКИ  ЗА I ПОЛУГОДИЕ 2017 ГОДА</vt:lpstr>
      <vt:lpstr>Первое полугодие 2016 и 2017 годов</vt:lpstr>
      <vt:lpstr>Первое полугодие 2016 года</vt:lpstr>
      <vt:lpstr>Первое полугодие 2017 года</vt:lpstr>
      <vt:lpstr>Презентация PowerPoint</vt:lpstr>
      <vt:lpstr>Динамика поступивших обращений граждан </vt:lpstr>
      <vt:lpstr>Структура обращений граждан по вопросам</vt:lpstr>
      <vt:lpstr>Результат рассмотрения письменных обращений граждан</vt:lpstr>
      <vt:lpstr>Спасибо за внимание!</vt:lpstr>
    </vt:vector>
  </TitlesOfParts>
  <Company>Semashko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Динамика пролеченных больных в дневных стационарах в разрезе по врачебным амбулаториям  и районной поликлинике за 1999-2001гг.</dc:title>
  <dc:creator>Evg</dc:creator>
  <cp:lastModifiedBy>Moskovskiy</cp:lastModifiedBy>
  <cp:revision>837</cp:revision>
  <cp:lastPrinted>2002-04-12T12:34:05Z</cp:lastPrinted>
  <dcterms:created xsi:type="dcterms:W3CDTF">2002-04-10T12:40:48Z</dcterms:created>
  <dcterms:modified xsi:type="dcterms:W3CDTF">2017-09-28T05:42:45Z</dcterms:modified>
</cp:coreProperties>
</file>