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87" r:id="rId4"/>
    <p:sldId id="288" r:id="rId5"/>
    <p:sldId id="289" r:id="rId6"/>
    <p:sldId id="285" r:id="rId7"/>
    <p:sldId id="282" r:id="rId8"/>
    <p:sldId id="281" r:id="rId9"/>
    <p:sldId id="290" r:id="rId10"/>
    <p:sldId id="291" r:id="rId11"/>
    <p:sldId id="292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92AA-9466-4AA8-A633-B189B4B50F80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A99D9-EE1E-4E0C-9152-0DA0BEE2AD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77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992888" cy="32403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по правоприменительной практике, статистике типовых и массовых нарушений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требований за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квартал 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32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года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5805264"/>
            <a:ext cx="5112568" cy="882119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Третьяков Г.В.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ТО Росздравнадзора по Омской области</a:t>
            </a:r>
            <a:r>
              <a:rPr 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Д.м.н</a:t>
            </a:r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3" descr="C:\Users\Кокарева\Desktop\ger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5088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1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185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978047"/>
              </p:ext>
            </p:extLst>
          </p:nvPr>
        </p:nvGraphicFramePr>
        <p:xfrm>
          <a:off x="21284" y="1844824"/>
          <a:ext cx="8909996" cy="3691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5981824" imgH="2486160" progId="Excel.Sheet.8">
                  <p:embed/>
                </p:oleObj>
              </mc:Choice>
              <mc:Fallback>
                <p:oleObj name="Worksheet" r:id="rId3" imgW="5981824" imgH="2486160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 l="-1237" t="-2394" r="-2066" b="-3082"/>
                      <a:stretch>
                        <a:fillRect/>
                      </a:stretch>
                    </p:blipFill>
                    <p:spPr bwMode="auto">
                      <a:xfrm>
                        <a:off x="21284" y="1844824"/>
                        <a:ext cx="8909996" cy="36912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757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476082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рассмотрения обращений граждан</a:t>
            </a:r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85950"/>
            <a:ext cx="87053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438320"/>
              </p:ext>
            </p:extLst>
          </p:nvPr>
        </p:nvGraphicFramePr>
        <p:xfrm>
          <a:off x="0" y="1885950"/>
          <a:ext cx="8892480" cy="4207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3" imgW="6295914" imgH="3076703" progId="Excel.Sheet.8">
                  <p:embed/>
                </p:oleObj>
              </mc:Choice>
              <mc:Fallback>
                <p:oleObj name="Worksheet" r:id="rId3" imgW="6295914" imgH="3076703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8508" t="-13327" r="-10786" b="-2728"/>
                      <a:stretch>
                        <a:fillRect/>
                      </a:stretch>
                    </p:blipFill>
                    <p:spPr bwMode="auto">
                      <a:xfrm>
                        <a:off x="0" y="1885950"/>
                        <a:ext cx="8892480" cy="42073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69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731520"/>
            <a:ext cx="7389440" cy="5145752"/>
          </a:xfrm>
        </p:spPr>
        <p:txBody>
          <a:bodyPr/>
          <a:lstStyle/>
          <a:p>
            <a:pPr marL="45720" indent="0" algn="ctr">
              <a:buNone/>
            </a:pPr>
            <a:endParaRPr lang="ru-RU" altLang="ru-RU" sz="3600" b="1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" indent="0" algn="ctr">
              <a:buNone/>
            </a:pPr>
            <a:endParaRPr lang="ru-RU" altLang="ru-RU" sz="3600" b="1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" indent="0" algn="ctr">
              <a:buNone/>
            </a:pPr>
            <a:r>
              <a:rPr lang="ru-RU" altLang="ru-RU" sz="3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Благодарю за внимание!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3" descr="C:\Users\Кокарева\Desktop\ger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5088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60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344816" cy="4713704"/>
          </a:xfrm>
        </p:spPr>
        <p:txBody>
          <a:bodyPr>
            <a:normAutofit/>
          </a:bodyPr>
          <a:lstStyle/>
          <a:p>
            <a:pPr marL="45720" algn="just"/>
            <a:r>
              <a:rPr lang="ru-RU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проверок юридических лиц и индивидуальных предпринимателей на 2018 год по видам контроля: Государственный контроль качества и безопасности медицинской деятельности; Федеральный государственный надзор в сфере обращения лекарственных средств; Государственный контроль в сфере обращения медицинских изделий сформирован на основании риск-ориентированного подхода.</a:t>
            </a:r>
            <a:endParaRPr lang="ru-RU" b="0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1140710" cy="132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30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26499"/>
            <a:ext cx="7681664" cy="4929411"/>
          </a:xfrm>
        </p:spPr>
        <p:txBody>
          <a:bodyPr>
            <a:normAutofit/>
          </a:bodyPr>
          <a:lstStyle/>
          <a:p>
            <a:pPr algn="just"/>
            <a:r>
              <a:rPr lang="ru-RU" b="0" dirty="0"/>
              <a:t>За период 2018 года специалистами Территориального органа Росздравнадзора по Омской области проведено 230 проверок (</a:t>
            </a:r>
            <a:r>
              <a:rPr lang="ru-RU" dirty="0">
                <a:solidFill>
                  <a:srgbClr val="FF0000"/>
                </a:solidFill>
              </a:rPr>
              <a:t>56</a:t>
            </a:r>
            <a:r>
              <a:rPr lang="ru-RU" dirty="0"/>
              <a:t> - плановые, </a:t>
            </a:r>
            <a:r>
              <a:rPr lang="ru-RU" dirty="0">
                <a:solidFill>
                  <a:srgbClr val="FF0000"/>
                </a:solidFill>
              </a:rPr>
              <a:t>174</a:t>
            </a:r>
            <a:r>
              <a:rPr lang="ru-RU" dirty="0"/>
              <a:t> – внеплановые</a:t>
            </a:r>
            <a:r>
              <a:rPr lang="ru-RU" b="0" dirty="0"/>
              <a:t>) </a:t>
            </a:r>
          </a:p>
          <a:p>
            <a:pPr algn="just"/>
            <a:r>
              <a:rPr lang="ru-RU" dirty="0" smtClean="0"/>
              <a:t>В 4-ом квартале проведено 77 </a:t>
            </a:r>
            <a:r>
              <a:rPr lang="ru-RU" dirty="0"/>
              <a:t>проверок:</a:t>
            </a:r>
          </a:p>
          <a:p>
            <a:pPr algn="just"/>
            <a:r>
              <a:rPr lang="ru-RU" b="0" dirty="0"/>
              <a:t>-</a:t>
            </a:r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29</a:t>
            </a:r>
            <a:r>
              <a:rPr lang="ru-RU" dirty="0" smtClean="0"/>
              <a:t> </a:t>
            </a:r>
            <a:r>
              <a:rPr lang="ru-RU" dirty="0" smtClean="0"/>
              <a:t>плановые</a:t>
            </a:r>
            <a:endParaRPr lang="ru-RU" dirty="0"/>
          </a:p>
          <a:p>
            <a:pPr algn="just"/>
            <a:r>
              <a:rPr lang="ru-RU" b="0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 48</a:t>
            </a:r>
            <a:r>
              <a:rPr lang="ru-RU" dirty="0" smtClean="0"/>
              <a:t> </a:t>
            </a:r>
            <a:r>
              <a:rPr lang="ru-RU" dirty="0" smtClean="0"/>
              <a:t>внеплановые</a:t>
            </a:r>
            <a:r>
              <a:rPr lang="ru-RU" dirty="0" smtClean="0"/>
              <a:t>: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marL="914400" lvl="2" indent="0">
              <a:buNone/>
            </a:pPr>
            <a:endParaRPr lang="ru-RU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035375"/>
              </p:ext>
            </p:extLst>
          </p:nvPr>
        </p:nvGraphicFramePr>
        <p:xfrm>
          <a:off x="1358598" y="3511044"/>
          <a:ext cx="6617335" cy="24696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5355"/>
                <a:gridCol w="2205990"/>
                <a:gridCol w="220599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</a:rPr>
                        <a:t>% от внеплановых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94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Истечение срока исполнения ранее выданного предписания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</a:rPr>
                        <a:t>23%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Поступление обращений граждан, юридических лиц и информации </a:t>
                      </a:r>
                      <a:r>
                        <a:rPr lang="ru-RU" sz="1200" dirty="0">
                          <a:effectLst/>
                        </a:rPr>
                        <a:t>от органов государственной власти, из средств массовой информации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</a:rPr>
                        <a:t>63%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Поручения Правительства РФ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</a:rPr>
                        <a:t>14%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64294" y="3140968"/>
            <a:ext cx="62819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Основанием для проведения внеплановых проверок послужили: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27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Государственный контроль качества и безопасности медицинской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dirty="0"/>
              <a:t>30 внеплановых проверок проведены на основании обращений граждан.</a:t>
            </a:r>
          </a:p>
          <a:p>
            <a:pPr algn="just"/>
            <a:r>
              <a:rPr lang="ru-RU" b="0" dirty="0"/>
              <a:t>Проверено 40 юридических лиц, нарушения законодательства выявлены в деятельности 12 проверенных юридических лиц (30%). </a:t>
            </a:r>
          </a:p>
          <a:p>
            <a:pPr algn="just"/>
            <a:r>
              <a:rPr lang="ru-RU" b="0" dirty="0"/>
              <a:t>За весь период 2018 года были привлечены к проведению внеплановых проверок на основании обращений граждан 57 аттестованных экспертов Росздравнадзора.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80359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395962"/>
          </a:xfrm>
        </p:spPr>
        <p:txBody>
          <a:bodyPr>
            <a:noAutofit/>
          </a:bodyPr>
          <a:lstStyle/>
          <a:p>
            <a:r>
              <a:rPr lang="ru-RU" sz="1800" b="1" dirty="0"/>
              <a:t>Лицензионный контроль медицинской деятельности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dirty="0"/>
              <a:t>В IV квартале 2018 года проведено 26 проверок, из них плановых – 12, внеплановых – 14</a:t>
            </a:r>
          </a:p>
          <a:p>
            <a:pPr algn="just"/>
            <a:r>
              <a:rPr lang="ru-RU" b="0" dirty="0"/>
              <a:t>Основаниями для проведения внеплановых проверок явились:</a:t>
            </a:r>
          </a:p>
          <a:p>
            <a:pPr algn="just"/>
            <a:r>
              <a:rPr lang="ru-RU" b="0" dirty="0"/>
              <a:t>5 проверок - истечение срока исполнения юридическим лицом ранее выданного предписания.</a:t>
            </a:r>
          </a:p>
          <a:p>
            <a:pPr algn="just"/>
            <a:r>
              <a:rPr lang="ru-RU" b="0" dirty="0"/>
              <a:t>2 проверок – на обращений граждан</a:t>
            </a:r>
          </a:p>
          <a:p>
            <a:pPr algn="just"/>
            <a:r>
              <a:rPr lang="ru-RU" b="0" dirty="0"/>
              <a:t>7 проверок - в соответствии с поручением Заместителя Председателя Правительства Российской Федерации (по пластической хирургии)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75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Федеральный государственный надзор в сфере обращения лекарственных средств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0" dirty="0"/>
              <a:t>Всего, в IV квартале за 2018г. по данному полномочию проведено 28 проверок (14 плановых и 14 внеплановых).</a:t>
            </a:r>
          </a:p>
          <a:p>
            <a:pPr algn="just"/>
            <a:r>
              <a:rPr lang="ru-RU" b="0" dirty="0"/>
              <a:t>Основанием для проведения внеплановых проверок являлось: </a:t>
            </a:r>
          </a:p>
          <a:p>
            <a:pPr algn="just"/>
            <a:r>
              <a:rPr lang="ru-RU" b="0" dirty="0"/>
              <a:t>- </a:t>
            </a:r>
            <a:r>
              <a:rPr lang="ru-RU" b="0" dirty="0" smtClean="0"/>
              <a:t>6 истечение </a:t>
            </a:r>
            <a:r>
              <a:rPr lang="ru-RU" b="0" dirty="0"/>
              <a:t>срока исполнения ранее выданного предписания об устранении нарушений;</a:t>
            </a:r>
          </a:p>
          <a:p>
            <a:pPr algn="just"/>
            <a:r>
              <a:rPr lang="ru-RU" b="0" dirty="0"/>
              <a:t>- </a:t>
            </a:r>
            <a:r>
              <a:rPr lang="ru-RU" b="0" dirty="0" smtClean="0"/>
              <a:t>2 на </a:t>
            </a:r>
            <a:r>
              <a:rPr lang="ru-RU" b="0" dirty="0"/>
              <a:t>основании приказа, изданного в соответствии с поручением Правительства РФ (Распоряжение Правительства РФ от 01.07.2016 № 1403-р «Об утверждении плана мероприятий («дорожной карты») «Повышение доступности наркотических средств и психотропных веществ для использования в медицинских целях», проведена проверка соблюдения порядка назначения и выписки рецептов на обезболивающие ЛП);</a:t>
            </a:r>
          </a:p>
          <a:p>
            <a:pPr algn="just"/>
            <a:r>
              <a:rPr lang="ru-RU" b="0" dirty="0"/>
              <a:t>- </a:t>
            </a:r>
            <a:r>
              <a:rPr lang="ru-RU" b="0" dirty="0" smtClean="0"/>
              <a:t>6 на </a:t>
            </a:r>
            <a:r>
              <a:rPr lang="ru-RU" b="0" dirty="0"/>
              <a:t>основании приказа, изданного в соответствии с поручением Правительства РФ, проверки по пластической хирургии.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53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476082"/>
          </a:xfrm>
        </p:spPr>
        <p:txBody>
          <a:bodyPr>
            <a:normAutofit fontScale="90000"/>
          </a:bodyPr>
          <a:lstStyle/>
          <a:p>
            <a:r>
              <a:rPr lang="ru-RU" u="sng" dirty="0"/>
              <a:t>Государственный контроль в сфере обращения медицинских изделий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а 4-й кв. 2018г. по данному полномочию проведено:</a:t>
            </a:r>
          </a:p>
          <a:p>
            <a:r>
              <a:rPr lang="ru-RU" b="0" dirty="0"/>
              <a:t>- 6 плановых проверок; </a:t>
            </a:r>
          </a:p>
          <a:p>
            <a:r>
              <a:rPr lang="ru-RU" b="0" dirty="0"/>
              <a:t>В ходе осуществления государственного контроля за обращением медицинских изделий выявлены нарушения:</a:t>
            </a:r>
          </a:p>
          <a:p>
            <a:r>
              <a:rPr lang="ru-RU" b="0" dirty="0"/>
              <a:t>- не проводится государственная поверка медицинских изделий в соответствии с требованиями </a:t>
            </a:r>
            <a:r>
              <a:rPr lang="ru-RU" b="0" dirty="0" smtClean="0"/>
              <a:t>законодательства.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442447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с обращениями </a:t>
            </a:r>
            <a:r>
              <a:rPr lang="ru-RU" b="1" dirty="0" smtClean="0"/>
              <a:t>граждан за период 2018 года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3568" y="195974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703049"/>
              </p:ext>
            </p:extLst>
          </p:nvPr>
        </p:nvGraphicFramePr>
        <p:xfrm>
          <a:off x="1979712" y="2416944"/>
          <a:ext cx="56292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5619877" imgH="3248111" progId="Excel.Sheet.8">
                  <p:embed/>
                </p:oleObj>
              </mc:Choice>
              <mc:Fallback>
                <p:oleObj name="Worksheet" r:id="rId3" imgW="5619877" imgH="3248111" progId="Excel.Shee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416944"/>
                        <a:ext cx="56292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6815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98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98875" algn="l"/>
              </a:tabLst>
            </a:pPr>
            <a:r>
              <a:rPr kumimoji="0" lang="ru-RU" alt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обращений граждан по видам нарушения прав граждан в сфере охраны здоровья в 2018 году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88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03648" y="23488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005531"/>
              </p:ext>
            </p:extLst>
          </p:nvPr>
        </p:nvGraphicFramePr>
        <p:xfrm>
          <a:off x="539552" y="14106"/>
          <a:ext cx="7942938" cy="5185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5286312" imgH="3448132" progId="Excel.Sheet.8">
                  <p:embed/>
                </p:oleObj>
              </mc:Choice>
              <mc:Fallback>
                <p:oleObj name="Worksheet" r:id="rId3" imgW="5286312" imgH="3448132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4106"/>
                        <a:ext cx="7942938" cy="51857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206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494</TotalTime>
  <Words>474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Главная</vt:lpstr>
      <vt:lpstr>Microsoft Excel 97-2003 Worksheet</vt:lpstr>
      <vt:lpstr>Доклад по правоприменительной практике, статистике типовых и массовых нарушений обязательных требований за четвертый квартал 2018 года </vt:lpstr>
      <vt:lpstr>Презентация PowerPoint</vt:lpstr>
      <vt:lpstr>Презентация PowerPoint</vt:lpstr>
      <vt:lpstr>Государственный контроль качества и безопасности медицинской деятельности</vt:lpstr>
      <vt:lpstr>Лицензионный контроль медицинской деятельности</vt:lpstr>
      <vt:lpstr>Федеральный государственный надзор в сфере обращения лекарственных средств</vt:lpstr>
      <vt:lpstr>Государственный контроль в сфере обращения медицинских изделий</vt:lpstr>
      <vt:lpstr>Работа с обращениями граждан за период 2018 года</vt:lpstr>
      <vt:lpstr>Презентация PowerPoint</vt:lpstr>
      <vt:lpstr>Презентация PowerPoint</vt:lpstr>
      <vt:lpstr>Результаты рассмотрения обращений граждан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правоприменительной практике, статистике типовых и массовых нарушений обязательных требований</dc:title>
  <dc:creator>USer</dc:creator>
  <cp:lastModifiedBy>Moskovskiy</cp:lastModifiedBy>
  <cp:revision>89</cp:revision>
  <dcterms:created xsi:type="dcterms:W3CDTF">2017-04-03T12:16:54Z</dcterms:created>
  <dcterms:modified xsi:type="dcterms:W3CDTF">2019-02-15T05:34:53Z</dcterms:modified>
</cp:coreProperties>
</file>