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Подключение к ИС МДЛП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LinFactNeighborY="-125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F35B67-503A-4DC4-80EC-D576493B8528}" type="presOf" srcId="{DBB1DCBB-3751-40C7-B4BD-7B1117544B2D}" destId="{08743061-42AD-45DC-8BA6-5A231FAA9C0D}" srcOrd="0" destOrd="0" presId="urn:microsoft.com/office/officeart/2005/8/layout/vList2"/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67CA1B44-00DC-4635-A282-E58847B57320}" type="presOf" srcId="{2D7E577F-BCDE-4471-A5F7-D81172183EC6}" destId="{89A47088-F2A6-4047-84BA-F29F2B3A2AEE}" srcOrd="0" destOrd="0" presId="urn:microsoft.com/office/officeart/2005/8/layout/vList2"/>
    <dgm:cxn modelId="{B2B8A802-C390-4330-BD9C-39BEFBA55031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Нормативная и техническая документация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ScaleY="16281" custLinFactNeighborY="701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38D59623-4737-47AD-B500-84425C6D1F4C}" type="presOf" srcId="{2D7E577F-BCDE-4471-A5F7-D81172183EC6}" destId="{89A47088-F2A6-4047-84BA-F29F2B3A2AEE}" srcOrd="0" destOrd="0" presId="urn:microsoft.com/office/officeart/2005/8/layout/vList2"/>
    <dgm:cxn modelId="{7BD3A464-3C98-4F73-BBFE-9D0753C48578}" type="presOf" srcId="{DBB1DCBB-3751-40C7-B4BD-7B1117544B2D}" destId="{08743061-42AD-45DC-8BA6-5A231FAA9C0D}" srcOrd="0" destOrd="0" presId="urn:microsoft.com/office/officeart/2005/8/layout/vList2"/>
    <dgm:cxn modelId="{894F1B9B-8D56-4C70-9D19-3A9D9CE999AE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Регистрация в ИС МДЛП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ScaleY="22168" custLinFactNeighborX="-7617" custLinFactNeighborY="101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400C4E-3586-45FC-811B-A0B27A556BE4}" type="presOf" srcId="{2D7E577F-BCDE-4471-A5F7-D81172183EC6}" destId="{89A47088-F2A6-4047-84BA-F29F2B3A2AEE}" srcOrd="0" destOrd="0" presId="urn:microsoft.com/office/officeart/2005/8/layout/vList2"/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B9094BA7-DF91-4A4D-97CD-7B7D906D5C54}" type="presOf" srcId="{DBB1DCBB-3751-40C7-B4BD-7B1117544B2D}" destId="{08743061-42AD-45DC-8BA6-5A231FAA9C0D}" srcOrd="0" destOrd="0" presId="urn:microsoft.com/office/officeart/2005/8/layout/vList2"/>
    <dgm:cxn modelId="{F0445322-5954-4CF2-802F-E438B6CCC10D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Регистрация в ИС МДЛП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ScaleY="22764" custLinFactNeighborY="112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9322D21A-21BF-481D-93A6-93E7A6E09974}" type="presOf" srcId="{2D7E577F-BCDE-4471-A5F7-D81172183EC6}" destId="{89A47088-F2A6-4047-84BA-F29F2B3A2AEE}" srcOrd="0" destOrd="0" presId="urn:microsoft.com/office/officeart/2005/8/layout/vList2"/>
    <dgm:cxn modelId="{E77AD769-FD65-4715-A889-0CCBA31125C9}" type="presOf" srcId="{DBB1DCBB-3751-40C7-B4BD-7B1117544B2D}" destId="{08743061-42AD-45DC-8BA6-5A231FAA9C0D}" srcOrd="0" destOrd="0" presId="urn:microsoft.com/office/officeart/2005/8/layout/vList2"/>
    <dgm:cxn modelId="{FB905F7C-DCE5-4497-AF01-F5E16D7157C4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Подготовка учетной системы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LinFactNeighborY="11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4A39CC-D55C-4E29-8EC3-258250500E1B}" type="presOf" srcId="{DBB1DCBB-3751-40C7-B4BD-7B1117544B2D}" destId="{08743061-42AD-45DC-8BA6-5A231FAA9C0D}" srcOrd="0" destOrd="0" presId="urn:microsoft.com/office/officeart/2005/8/layout/vList2"/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A85E27CE-CB86-418C-A87A-87AFE63AA036}" type="presOf" srcId="{2D7E577F-BCDE-4471-A5F7-D81172183EC6}" destId="{89A47088-F2A6-4047-84BA-F29F2B3A2AEE}" srcOrd="0" destOrd="0" presId="urn:microsoft.com/office/officeart/2005/8/layout/vList2"/>
    <dgm:cxn modelId="{7D9D36A2-F319-44B5-83E9-D71DD8B48AD3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7E577F-BCDE-4471-A5F7-D81172183EC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B1DCBB-3751-40C7-B4BD-7B1117544B2D}">
      <dgm:prSet/>
      <dgm:spPr/>
      <dgm:t>
        <a:bodyPr/>
        <a:lstStyle/>
        <a:p>
          <a:pPr algn="ctr"/>
          <a:r>
            <a:rPr lang="ru-RU" dirty="0" smtClean="0"/>
            <a:t>Подготовка </a:t>
          </a:r>
          <a:r>
            <a:rPr lang="ru-RU" dirty="0" smtClean="0"/>
            <a:t>оборудования</a:t>
          </a:r>
          <a:endParaRPr lang="ru-RU" dirty="0"/>
        </a:p>
      </dgm:t>
    </dgm:pt>
    <dgm:pt modelId="{AF470404-E9B4-45A6-B627-039C60E6DB9C}" type="parTrans" cxnId="{597DF618-E3F5-429E-8529-46F5D0C3D223}">
      <dgm:prSet/>
      <dgm:spPr/>
      <dgm:t>
        <a:bodyPr/>
        <a:lstStyle/>
        <a:p>
          <a:endParaRPr lang="ru-RU"/>
        </a:p>
      </dgm:t>
    </dgm:pt>
    <dgm:pt modelId="{0119AE22-9CC7-4868-95FF-5A1C5B41C724}" type="sibTrans" cxnId="{597DF618-E3F5-429E-8529-46F5D0C3D223}">
      <dgm:prSet/>
      <dgm:spPr/>
      <dgm:t>
        <a:bodyPr/>
        <a:lstStyle/>
        <a:p>
          <a:endParaRPr lang="ru-RU"/>
        </a:p>
      </dgm:t>
    </dgm:pt>
    <dgm:pt modelId="{89A47088-F2A6-4047-84BA-F29F2B3A2AEE}" type="pres">
      <dgm:prSet presAssocID="{2D7E577F-BCDE-4471-A5F7-D81172183E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743061-42AD-45DC-8BA6-5A231FAA9C0D}" type="pres">
      <dgm:prSet presAssocID="{DBB1DCBB-3751-40C7-B4BD-7B1117544B2D}" presName="parentText" presStyleLbl="node1" presStyleIdx="0" presStyleCnt="1" custLinFactNeighborY="110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05111D-F279-45D5-A160-7A7B12156661}" type="presOf" srcId="{DBB1DCBB-3751-40C7-B4BD-7B1117544B2D}" destId="{08743061-42AD-45DC-8BA6-5A231FAA9C0D}" srcOrd="0" destOrd="0" presId="urn:microsoft.com/office/officeart/2005/8/layout/vList2"/>
    <dgm:cxn modelId="{597DF618-E3F5-429E-8529-46F5D0C3D223}" srcId="{2D7E577F-BCDE-4471-A5F7-D81172183EC6}" destId="{DBB1DCBB-3751-40C7-B4BD-7B1117544B2D}" srcOrd="0" destOrd="0" parTransId="{AF470404-E9B4-45A6-B627-039C60E6DB9C}" sibTransId="{0119AE22-9CC7-4868-95FF-5A1C5B41C724}"/>
    <dgm:cxn modelId="{3809CAD0-949F-4110-931B-E70D2EDCEBED}" type="presOf" srcId="{2D7E577F-BCDE-4471-A5F7-D81172183EC6}" destId="{89A47088-F2A6-4047-84BA-F29F2B3A2AEE}" srcOrd="0" destOrd="0" presId="urn:microsoft.com/office/officeart/2005/8/layout/vList2"/>
    <dgm:cxn modelId="{428F6C45-67CB-43FB-8BCF-47652D2BB602}" type="presParOf" srcId="{89A47088-F2A6-4047-84BA-F29F2B3A2AEE}" destId="{08743061-42AD-45DC-8BA6-5A231FAA9C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0"/>
          <a:ext cx="8028384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Подключение к ИС МДЛП</a:t>
          </a:r>
          <a:endParaRPr lang="ru-RU" sz="2400" kern="1200" dirty="0"/>
        </a:p>
      </dsp:txBody>
      <dsp:txXfrm>
        <a:off x="28100" y="28100"/>
        <a:ext cx="7972184" cy="519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435124"/>
          <a:ext cx="8028384" cy="57298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Нормативная и техническая документация</a:t>
          </a:r>
          <a:endParaRPr lang="ru-RU" sz="2300" kern="1200" dirty="0"/>
        </a:p>
      </dsp:txBody>
      <dsp:txXfrm>
        <a:off x="27971" y="463095"/>
        <a:ext cx="7972442" cy="5170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371724"/>
          <a:ext cx="8028384" cy="5643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Регистрация в ИС МДЛП</a:t>
          </a:r>
          <a:endParaRPr lang="ru-RU" sz="2300" kern="1200" dirty="0"/>
        </a:p>
      </dsp:txBody>
      <dsp:txXfrm>
        <a:off x="27551" y="399275"/>
        <a:ext cx="7973282" cy="50927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428558"/>
          <a:ext cx="8028384" cy="5795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Регистрация в ИС МДЛП</a:t>
          </a:r>
          <a:endParaRPr lang="ru-RU" sz="2400" kern="1200" dirty="0"/>
        </a:p>
      </dsp:txBody>
      <dsp:txXfrm>
        <a:off x="28291" y="456849"/>
        <a:ext cx="7971802" cy="5229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424"/>
          <a:ext cx="8208912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Подготовка учетной системы</a:t>
          </a:r>
          <a:endParaRPr lang="ru-RU" sz="2400" kern="1200" dirty="0"/>
        </a:p>
      </dsp:txBody>
      <dsp:txXfrm>
        <a:off x="28100" y="28524"/>
        <a:ext cx="8152712" cy="5194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43061-42AD-45DC-8BA6-5A231FAA9C0D}">
      <dsp:nvSpPr>
        <dsp:cNvPr id="0" name=""/>
        <dsp:cNvSpPr/>
      </dsp:nvSpPr>
      <dsp:spPr>
        <a:xfrm>
          <a:off x="0" y="424"/>
          <a:ext cx="8208912" cy="57563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Подготовка </a:t>
          </a:r>
          <a:r>
            <a:rPr lang="ru-RU" sz="2400" kern="1200" dirty="0" smtClean="0"/>
            <a:t>оборудования</a:t>
          </a:r>
          <a:endParaRPr lang="ru-RU" sz="2400" kern="1200" dirty="0"/>
        </a:p>
      </dsp:txBody>
      <dsp:txXfrm>
        <a:off x="28100" y="28524"/>
        <a:ext cx="8152712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726FD-AA76-4D91-9162-C42730678382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B60E1-EB29-46BE-8E44-0D1E259DB8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94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64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486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40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3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88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56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89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74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5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25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B365-42F9-4B0B-810D-F06463CE830A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42FF-B7A7-4410-A733-5FC79797F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5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hyperlink" Target="http://www.roszdravnadzor.ru/" TargetMode="External"/><Relationship Id="rId7" Type="http://schemas.openxmlformats.org/officeDocument/2006/relationships/diagramColors" Target="../diagrams/colors2.xml"/><Relationship Id="rId2" Type="http://schemas.openxmlformats.org/officeDocument/2006/relationships/hyperlink" Target="http://&#1095;&#1077;&#1089;&#1090;&#1085;&#1099;&#1081;&#1079;&#1085;&#1072;&#1082;.&#1088;&#1092;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hyperlink" Target="https://egrul.nalog.ru/" TargetMode="External"/><Relationship Id="rId7" Type="http://schemas.openxmlformats.org/officeDocument/2006/relationships/diagramLayout" Target="../diagrams/layout3.xml"/><Relationship Id="rId2" Type="http://schemas.openxmlformats.org/officeDocument/2006/relationships/hyperlink" Target="https://minsvyaz.ru/ru/activity/govservices/2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3.xml"/><Relationship Id="rId5" Type="http://schemas.openxmlformats.org/officeDocument/2006/relationships/hyperlink" Target="https://fias.nalog.ru/ExtendedSearchPage.aspx" TargetMode="External"/><Relationship Id="rId10" Type="http://schemas.microsoft.com/office/2007/relationships/diagramDrawing" Target="../diagrams/drawing3.xml"/><Relationship Id="rId4" Type="http://schemas.openxmlformats.org/officeDocument/2006/relationships/hyperlink" Target="http://www.roszdravnadzor.ru/services/licenses" TargetMode="Externa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&#1095;&#1077;&#1089;&#1090;&#1085;&#1099;&#1081;&#1079;&#1085;&#1072;&#1082;.&#1088;&#1092;/business/projects/medicines/#documents" TargetMode="External"/><Relationship Id="rId7" Type="http://schemas.openxmlformats.org/officeDocument/2006/relationships/diagramColors" Target="../diagrams/colors4.xml"/><Relationship Id="rId2" Type="http://schemas.openxmlformats.org/officeDocument/2006/relationships/hyperlink" Target="https://mdlp.crpt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https://mdlp.crpt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20880" cy="44644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Изучение нормативной и технической документации</a:t>
            </a: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Регистрация </a:t>
            </a:r>
            <a:r>
              <a:rPr lang="ru-RU" sz="2400" b="1" dirty="0">
                <a:solidFill>
                  <a:schemeClr val="tx1"/>
                </a:solidFill>
              </a:rPr>
              <a:t>в </a:t>
            </a:r>
            <a:r>
              <a:rPr lang="ru-RU" sz="2400" b="1" dirty="0" smtClean="0">
                <a:solidFill>
                  <a:schemeClr val="tx1"/>
                </a:solidFill>
              </a:rPr>
              <a:t>ФГИС </a:t>
            </a:r>
            <a:r>
              <a:rPr lang="ru-RU" sz="2400" b="1" dirty="0" smtClean="0">
                <a:solidFill>
                  <a:schemeClr val="tx1"/>
                </a:solidFill>
              </a:rPr>
              <a:t>МДЛП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ru-RU" sz="2400" b="1" dirty="0">
                <a:solidFill>
                  <a:schemeClr val="tx1"/>
                </a:solidFill>
              </a:rPr>
              <a:t>Подготовка учетной </a:t>
            </a:r>
            <a:r>
              <a:rPr lang="ru-RU" sz="2400" b="1" dirty="0" smtClean="0">
                <a:solidFill>
                  <a:schemeClr val="tx1"/>
                </a:solidFill>
              </a:rPr>
              <a:t>системы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организации</a:t>
            </a:r>
            <a:endParaRPr lang="ru-RU" sz="2400" b="1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ru-RU" sz="2400" b="1" dirty="0" smtClean="0">
                <a:solidFill>
                  <a:schemeClr val="tx1"/>
                </a:solidFill>
              </a:rPr>
              <a:t>Подготовка оборудования (компьютеры, 2</a:t>
            </a:r>
            <a:r>
              <a:rPr lang="en-US" sz="2400" b="1" dirty="0" smtClean="0">
                <a:solidFill>
                  <a:schemeClr val="tx1"/>
                </a:solidFill>
              </a:rPr>
              <a:t>D </a:t>
            </a:r>
            <a:r>
              <a:rPr lang="ru-RU" sz="2400" b="1" dirty="0" smtClean="0">
                <a:solidFill>
                  <a:schemeClr val="tx1"/>
                </a:solidFill>
              </a:rPr>
              <a:t>сканеры, регистраторы выбытия)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ru-RU" sz="2400" b="1" dirty="0" smtClean="0">
                <a:solidFill>
                  <a:schemeClr val="tx1"/>
                </a:solidFill>
              </a:rPr>
              <a:t>Проверка работы системы в тестовом контуре </a:t>
            </a:r>
            <a:r>
              <a:rPr lang="en-US" sz="2400" b="1" dirty="0" smtClean="0">
                <a:solidFill>
                  <a:schemeClr val="tx1"/>
                </a:solidFill>
              </a:rPr>
              <a:t>“</a:t>
            </a:r>
            <a:r>
              <a:rPr lang="ru-RU" sz="2400" b="1" dirty="0" smtClean="0">
                <a:solidFill>
                  <a:schemeClr val="tx1"/>
                </a:solidFill>
              </a:rPr>
              <a:t>Песочница</a:t>
            </a:r>
            <a:r>
              <a:rPr lang="en-US" sz="2400" b="1" dirty="0" smtClean="0">
                <a:solidFill>
                  <a:schemeClr val="tx1"/>
                </a:solidFill>
              </a:rPr>
              <a:t>”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 startAt="3"/>
            </a:pPr>
            <a:r>
              <a:rPr lang="ru-RU" sz="2400" b="1" dirty="0" smtClean="0">
                <a:solidFill>
                  <a:schemeClr val="tx1"/>
                </a:solidFill>
              </a:rPr>
              <a:t>Обучение пользователей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6906447"/>
              </p:ext>
            </p:extLst>
          </p:nvPr>
        </p:nvGraphicFramePr>
        <p:xfrm>
          <a:off x="611560" y="1196752"/>
          <a:ext cx="8028384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552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92088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Федеральный закон от 28 декабря 2017 года №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425-ФЗ «О внесении изменений в Федеральный </a:t>
            </a:r>
            <a:r>
              <a:rPr lang="ru-RU" sz="1800" dirty="0" smtClean="0">
                <a:solidFill>
                  <a:schemeClr val="tx1"/>
                </a:solidFill>
              </a:rPr>
              <a:t>закон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«Об </a:t>
            </a:r>
            <a:r>
              <a:rPr lang="ru-RU" sz="1800" dirty="0">
                <a:solidFill>
                  <a:schemeClr val="tx1"/>
                </a:solidFill>
              </a:rPr>
              <a:t>обращении лекарственных средств» </a:t>
            </a:r>
            <a:r>
              <a:rPr lang="ru-RU" sz="1800" dirty="0" smtClean="0">
                <a:solidFill>
                  <a:schemeClr val="tx1"/>
                </a:solidFill>
              </a:rPr>
              <a:t>№ </a:t>
            </a:r>
            <a:r>
              <a:rPr lang="ru-RU" sz="1800" dirty="0">
                <a:solidFill>
                  <a:schemeClr val="tx1"/>
                </a:solidFill>
              </a:rPr>
              <a:t>"140-ФЗ " от 04.06.2018 года.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1800" dirty="0">
                <a:solidFill>
                  <a:schemeClr val="tx1"/>
                </a:solidFill>
              </a:rPr>
              <a:t>Правительства Российской Федерации от 24.01.2017 года </a:t>
            </a:r>
            <a:r>
              <a:rPr lang="ru-RU" sz="1800" dirty="0" smtClean="0">
                <a:solidFill>
                  <a:schemeClr val="tx1"/>
                </a:solidFill>
              </a:rPr>
              <a:t>№ </a:t>
            </a:r>
            <a:r>
              <a:rPr lang="ru-RU" sz="1800" dirty="0">
                <a:solidFill>
                  <a:schemeClr val="tx1"/>
                </a:solidFill>
              </a:rPr>
              <a:t>62 «О </a:t>
            </a:r>
            <a:r>
              <a:rPr lang="ru-RU" sz="1800" dirty="0" smtClean="0">
                <a:solidFill>
                  <a:schemeClr val="tx1"/>
                </a:solidFill>
              </a:rPr>
              <a:t>проведении эксперимента </a:t>
            </a:r>
            <a:r>
              <a:rPr lang="ru-RU" sz="1800" dirty="0">
                <a:solidFill>
                  <a:schemeClr val="tx1"/>
                </a:solidFill>
              </a:rPr>
              <a:t>по маркировке контрольными (идентификационными) знаками и мониторингу </a:t>
            </a:r>
            <a:r>
              <a:rPr lang="ru-RU" sz="1800" dirty="0" smtClean="0">
                <a:solidFill>
                  <a:schemeClr val="tx1"/>
                </a:solidFill>
              </a:rPr>
              <a:t>за оборотом </a:t>
            </a:r>
            <a:r>
              <a:rPr lang="ru-RU" sz="1800" dirty="0">
                <a:solidFill>
                  <a:schemeClr val="tx1"/>
                </a:solidFill>
              </a:rPr>
              <a:t>отдельных видов лекарственных препаратов для медицинского применения</a:t>
            </a:r>
            <a:r>
              <a:rPr lang="ru-RU" sz="1800" dirty="0" smtClean="0">
                <a:solidFill>
                  <a:schemeClr val="tx1"/>
                </a:solidFill>
              </a:rPr>
              <a:t>».</a:t>
            </a:r>
          </a:p>
          <a:p>
            <a:pPr marL="514350" indent="-514350" algn="just"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МЕТОДИЧЕСКИЕ РЕКОМЕНДАЦИИ для проведения эксперимента по маркировке </a:t>
            </a:r>
            <a:r>
              <a:rPr lang="ru-RU" sz="1800" dirty="0" smtClean="0">
                <a:solidFill>
                  <a:schemeClr val="tx1"/>
                </a:solidFill>
              </a:rPr>
              <a:t>контрольными (идентификационными</a:t>
            </a:r>
            <a:r>
              <a:rPr lang="ru-RU" sz="1800" dirty="0">
                <a:solidFill>
                  <a:schemeClr val="tx1"/>
                </a:solidFill>
              </a:rPr>
              <a:t>) знаками и мониторингу за оборотом отдельных видов </a:t>
            </a:r>
            <a:r>
              <a:rPr lang="ru-RU" sz="1800" dirty="0" smtClean="0">
                <a:solidFill>
                  <a:schemeClr val="tx1"/>
                </a:solidFill>
              </a:rPr>
              <a:t>лекарственных препаратов </a:t>
            </a:r>
            <a:r>
              <a:rPr lang="ru-RU" sz="1800" dirty="0">
                <a:solidFill>
                  <a:schemeClr val="tx1"/>
                </a:solidFill>
              </a:rPr>
              <a:t>для медицинского применения, находящихся в гражданском обороте на </a:t>
            </a:r>
            <a:r>
              <a:rPr lang="ru-RU" sz="1800" dirty="0" smtClean="0">
                <a:solidFill>
                  <a:schemeClr val="tx1"/>
                </a:solidFill>
              </a:rPr>
              <a:t>территории Российской </a:t>
            </a:r>
            <a:r>
              <a:rPr lang="ru-RU" sz="1800" dirty="0">
                <a:solidFill>
                  <a:schemeClr val="tx1"/>
                </a:solidFill>
              </a:rPr>
              <a:t>Федерации от 23.04.2018 года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ru-RU" sz="1800" dirty="0">
                <a:solidFill>
                  <a:schemeClr val="tx1"/>
                </a:solidFill>
              </a:rPr>
              <a:t>Постановление Правительства Российской Федерации от 14.12.2018 года </a:t>
            </a:r>
            <a:r>
              <a:rPr lang="ru-RU" sz="1800" dirty="0" smtClean="0">
                <a:solidFill>
                  <a:schemeClr val="tx1"/>
                </a:solidFill>
              </a:rPr>
              <a:t>№ </a:t>
            </a:r>
            <a:r>
              <a:rPr lang="ru-RU" sz="1800" dirty="0">
                <a:solidFill>
                  <a:schemeClr val="tx1"/>
                </a:solidFill>
              </a:rPr>
              <a:t>1557 «</a:t>
            </a:r>
            <a:r>
              <a:rPr lang="ru-RU" sz="1800" dirty="0" smtClean="0">
                <a:solidFill>
                  <a:schemeClr val="tx1"/>
                </a:solidFill>
              </a:rPr>
              <a:t>ОБ ОСОБЕННОСТЯХ </a:t>
            </a:r>
            <a:r>
              <a:rPr lang="ru-RU" sz="1800" dirty="0">
                <a:solidFill>
                  <a:schemeClr val="tx1"/>
                </a:solidFill>
              </a:rPr>
              <a:t>ВНЕДРЕНИЯ СИСТЕМЫ МОНИТОРИНГА ДВИЖЕНИЯ </a:t>
            </a:r>
            <a:r>
              <a:rPr lang="ru-RU" sz="1800" dirty="0" smtClean="0">
                <a:solidFill>
                  <a:schemeClr val="tx1"/>
                </a:solidFill>
              </a:rPr>
              <a:t>ЛЕКАРСТВЕННЫХ ПРЕПАРАТОВ </a:t>
            </a:r>
            <a:r>
              <a:rPr lang="ru-RU" sz="1800" dirty="0">
                <a:solidFill>
                  <a:schemeClr val="tx1"/>
                </a:solidFill>
              </a:rPr>
              <a:t>ДЛЯ МЕДИЦИНСКОГО ПРИМЕНЕНИЯ»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Period"/>
            </a:pPr>
            <a:r>
              <a:rPr lang="ru-RU" sz="1800" dirty="0" smtClean="0">
                <a:solidFill>
                  <a:schemeClr val="tx1"/>
                </a:solidFill>
              </a:rPr>
              <a:t>Нормативные, информационные </a:t>
            </a:r>
            <a:r>
              <a:rPr lang="ru-RU" sz="1800" dirty="0">
                <a:solidFill>
                  <a:schemeClr val="tx1"/>
                </a:solidFill>
              </a:rPr>
              <a:t>и технические материалы: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       на </a:t>
            </a:r>
            <a:r>
              <a:rPr lang="ru-RU" sz="1800" dirty="0">
                <a:solidFill>
                  <a:schemeClr val="tx1"/>
                </a:solidFill>
              </a:rPr>
              <a:t>сайте </a:t>
            </a:r>
            <a:r>
              <a:rPr lang="ru-RU" sz="1800" dirty="0" smtClean="0">
                <a:solidFill>
                  <a:schemeClr val="tx1"/>
                </a:solidFill>
              </a:rPr>
              <a:t>ЦРПТ</a:t>
            </a:r>
            <a:r>
              <a:rPr lang="en-US" sz="1800" dirty="0" smtClean="0">
                <a:solidFill>
                  <a:schemeClr val="tx1"/>
                </a:solidFill>
              </a:rPr>
              <a:t>: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ru-RU" sz="1800" dirty="0" smtClean="0">
                <a:solidFill>
                  <a:schemeClr val="tx1"/>
                </a:solidFill>
                <a:hlinkClick r:id="rId2"/>
              </a:rPr>
              <a:t>честныйзнак.рф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- Бизнесу - Внедрение маркировки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      на </a:t>
            </a:r>
            <a:r>
              <a:rPr lang="ru-RU" sz="1800" dirty="0">
                <a:solidFill>
                  <a:schemeClr val="tx1"/>
                </a:solidFill>
              </a:rPr>
              <a:t>сайте Росздравнадзора: </a:t>
            </a:r>
            <a:r>
              <a:rPr lang="ru-RU" sz="1800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ru-RU" sz="1800" dirty="0" smtClean="0">
                <a:solidFill>
                  <a:schemeClr val="tx1"/>
                </a:solidFill>
                <a:hlinkClick r:id="rId3"/>
              </a:rPr>
              <a:t>www.roszdravnadzor.ru</a:t>
            </a:r>
            <a:r>
              <a:rPr lang="ru-RU" sz="1800" dirty="0" smtClean="0">
                <a:solidFill>
                  <a:schemeClr val="tx1"/>
                </a:solidFill>
              </a:rPr>
              <a:t> – Система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       маркировки лекарственных препаратов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525555"/>
              </p:ext>
            </p:extLst>
          </p:nvPr>
        </p:nvGraphicFramePr>
        <p:xfrm>
          <a:off x="611560" y="764704"/>
          <a:ext cx="80283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6545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920880" cy="48245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Для </a:t>
            </a:r>
            <a:r>
              <a:rPr lang="ru-RU" sz="2400" b="1" dirty="0" smtClean="0">
                <a:solidFill>
                  <a:schemeClr val="tx1"/>
                </a:solidFill>
              </a:rPr>
              <a:t>регистрации необходимо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1. Наличие усиленной квалифицированной электронной подписи (УКЭП), </a:t>
            </a:r>
            <a:r>
              <a:rPr lang="ru-RU" sz="2400" b="1" dirty="0" smtClean="0">
                <a:solidFill>
                  <a:schemeClr val="tx1"/>
                </a:solidFill>
              </a:rPr>
              <a:t>оформленной </a:t>
            </a:r>
            <a:r>
              <a:rPr lang="ru-RU" sz="2400" b="1" dirty="0">
                <a:solidFill>
                  <a:schemeClr val="tx1"/>
                </a:solidFill>
              </a:rPr>
              <a:t>на руководителя </a:t>
            </a:r>
            <a:r>
              <a:rPr lang="ru-RU" sz="2400" b="1" dirty="0" smtClean="0">
                <a:solidFill>
                  <a:schemeClr val="tx1"/>
                </a:solidFill>
              </a:rPr>
              <a:t>организации.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Можно оформить в одном из удостоверяющих центров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https://minsvyaz.ru/ru/activity/govservices/2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. Полное соответствие ФИО руководителя и ИНН организации, указанные в УКЭП, сведениям, внесенным в </a:t>
            </a:r>
            <a:r>
              <a:rPr lang="ru-RU" sz="2400" b="1" dirty="0" smtClean="0">
                <a:solidFill>
                  <a:schemeClr val="tx1"/>
                </a:solidFill>
              </a:rPr>
              <a:t>ЕГРЮЛ/ЕГРИП.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Проверить </a:t>
            </a:r>
            <a:r>
              <a:rPr lang="ru-RU" sz="2400" dirty="0">
                <a:solidFill>
                  <a:schemeClr val="tx1"/>
                </a:solidFill>
              </a:rPr>
              <a:t>сведения в ЕГРЮЛ/ЕГРИП </a:t>
            </a:r>
            <a:r>
              <a:rPr lang="ru-RU" sz="2400" dirty="0" smtClean="0">
                <a:solidFill>
                  <a:schemeClr val="tx1"/>
                </a:solidFill>
              </a:rPr>
              <a:t>можно </a:t>
            </a:r>
            <a:r>
              <a:rPr lang="ru-RU" sz="2400" dirty="0">
                <a:solidFill>
                  <a:schemeClr val="tx1"/>
                </a:solidFill>
              </a:rPr>
              <a:t>на сайте ФНС </a:t>
            </a:r>
            <a:r>
              <a:rPr lang="ru-RU" sz="2400" dirty="0" smtClean="0">
                <a:solidFill>
                  <a:schemeClr val="tx1"/>
                </a:solidFill>
              </a:rPr>
              <a:t>России 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https://egrul.nalog.ru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. Наличие лицензии на медицинскую деятельность и/или фармацевтическую </a:t>
            </a:r>
            <a:r>
              <a:rPr lang="ru-RU" sz="2400" b="1" dirty="0" smtClean="0">
                <a:solidFill>
                  <a:schemeClr val="tx1"/>
                </a:solidFill>
              </a:rPr>
              <a:t>деятельность.</a:t>
            </a:r>
          </a:p>
          <a:p>
            <a:pPr algn="just"/>
            <a:r>
              <a:rPr lang="ru-RU" sz="2300" dirty="0" smtClean="0">
                <a:solidFill>
                  <a:schemeClr val="tx1"/>
                </a:solidFill>
              </a:rPr>
              <a:t>Можно проверить в </a:t>
            </a:r>
            <a:r>
              <a:rPr lang="ru-RU" sz="2300" dirty="0">
                <a:solidFill>
                  <a:schemeClr val="tx1"/>
                </a:solidFill>
              </a:rPr>
              <a:t>Едином реестре </a:t>
            </a:r>
            <a:r>
              <a:rPr lang="ru-RU" sz="2300" dirty="0" smtClean="0">
                <a:solidFill>
                  <a:schemeClr val="tx1"/>
                </a:solidFill>
              </a:rPr>
              <a:t>лицензий </a:t>
            </a:r>
            <a:r>
              <a:rPr lang="ru-RU" sz="2300" dirty="0">
                <a:solidFill>
                  <a:schemeClr val="tx1"/>
                </a:solidFill>
              </a:rPr>
              <a:t>на сайте Росздравнадзора </a:t>
            </a:r>
            <a:r>
              <a:rPr lang="ru-RU" sz="23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ru-RU" sz="2300" dirty="0" smtClean="0">
                <a:solidFill>
                  <a:schemeClr val="tx1"/>
                </a:solidFill>
                <a:hlinkClick r:id="rId4"/>
              </a:rPr>
              <a:t>www.roszdravnadzor.ru/services/licenses</a:t>
            </a:r>
            <a:endParaRPr lang="ru-RU" sz="23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. Для лицензий на фармацевтическую деятельность наличие как минимум одного адреса места осуществления </a:t>
            </a:r>
            <a:r>
              <a:rPr lang="ru-RU" sz="2400" b="1" dirty="0" smtClean="0">
                <a:solidFill>
                  <a:schemeClr val="tx1"/>
                </a:solidFill>
              </a:rPr>
              <a:t>деятельности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Проверить </a:t>
            </a:r>
            <a:r>
              <a:rPr lang="ru-RU" sz="2400" dirty="0">
                <a:solidFill>
                  <a:schemeClr val="tx1"/>
                </a:solidFill>
              </a:rPr>
              <a:t>наличие адреса в ФИАС и присвоенного идентификатора можно по адресу: </a:t>
            </a:r>
            <a:r>
              <a:rPr lang="ru-RU" sz="24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ru-RU" sz="2400" dirty="0" smtClean="0">
                <a:solidFill>
                  <a:schemeClr val="tx1"/>
                </a:solidFill>
                <a:hlinkClick r:id="rId5"/>
              </a:rPr>
              <a:t>fias.nalog.ru/ExtendedSearchPage.aspx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pPr algn="just"/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7654487"/>
              </p:ext>
            </p:extLst>
          </p:nvPr>
        </p:nvGraphicFramePr>
        <p:xfrm>
          <a:off x="611560" y="764704"/>
          <a:ext cx="802838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58563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Установить на рабочем месте необходимое ПО </a:t>
            </a:r>
            <a:r>
              <a:rPr lang="ru-RU" sz="2400" dirty="0" smtClean="0">
                <a:solidFill>
                  <a:schemeClr val="tx1"/>
                </a:solidFill>
              </a:rPr>
              <a:t>(Сертификат ключа УКЭП, ПО обеспечивающее работу с ЭЦП и защиту информации)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Заполнить заявление на сайте 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https</a:t>
            </a:r>
            <a:r>
              <a:rPr lang="en-US" sz="2400" b="1" dirty="0">
                <a:solidFill>
                  <a:schemeClr val="tx1"/>
                </a:solidFill>
                <a:hlinkClick r:id="rId2"/>
              </a:rPr>
              <a:t>://mdlp.crpt.ru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Получить подтверждение о регистрации на электронную почту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Войти через УКЭП на сайт </a:t>
            </a:r>
            <a:r>
              <a:rPr lang="en-US" sz="2400" b="1" dirty="0">
                <a:solidFill>
                  <a:schemeClr val="tx1"/>
                </a:solidFill>
                <a:hlinkClick r:id="rId2"/>
              </a:rPr>
              <a:t>https://mdlp.crpt.ru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/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Проверить данные и по необходимости добавить места осуществления деятельности и дополнительных пользователей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Описание </a:t>
            </a:r>
            <a:r>
              <a:rPr lang="ru-RU" sz="2400" b="1" dirty="0">
                <a:solidFill>
                  <a:schemeClr val="tx1"/>
                </a:solidFill>
              </a:rPr>
              <a:t>процедуры </a:t>
            </a:r>
            <a:r>
              <a:rPr lang="ru-RU" sz="2400" b="1" dirty="0" smtClean="0">
                <a:solidFill>
                  <a:schemeClr val="tx1"/>
                </a:solidFill>
              </a:rPr>
              <a:t>по адресу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en-US" sz="2400" b="1" dirty="0">
                <a:solidFill>
                  <a:schemeClr val="tx1"/>
                </a:solidFill>
                <a:hlinkClick r:id="rId3"/>
              </a:rPr>
              <a:t>://</a:t>
            </a:r>
            <a:r>
              <a:rPr lang="ru-RU" sz="2400" b="1" dirty="0">
                <a:solidFill>
                  <a:schemeClr val="tx1"/>
                </a:solidFill>
                <a:hlinkClick r:id="rId3"/>
              </a:rPr>
              <a:t>честныйзнак.рф/</a:t>
            </a:r>
            <a:r>
              <a:rPr lang="en-US" sz="2400" b="1" dirty="0">
                <a:solidFill>
                  <a:schemeClr val="tx1"/>
                </a:solidFill>
                <a:hlinkClick r:id="rId3"/>
              </a:rPr>
              <a:t>business/projects/medicines/#documents</a:t>
            </a:r>
            <a:endParaRPr lang="ru-RU" sz="2400" b="1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Руководство пользователя личного кабинета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ru-RU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8783265"/>
              </p:ext>
            </p:extLst>
          </p:nvPr>
        </p:nvGraphicFramePr>
        <p:xfrm>
          <a:off x="611560" y="764704"/>
          <a:ext cx="8028384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629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208912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2400" b="1" dirty="0" smtClean="0">
              <a:solidFill>
                <a:schemeClr val="tx1"/>
              </a:solidFill>
            </a:endParaRPr>
          </a:p>
          <a:p>
            <a:pPr lvl="0"/>
            <a:r>
              <a:rPr lang="ru-RU" sz="2400" b="1" dirty="0">
                <a:solidFill>
                  <a:schemeClr val="tx1"/>
                </a:solidFill>
              </a:rPr>
              <a:t>Способы работы с </a:t>
            </a:r>
            <a:r>
              <a:rPr lang="ru-RU" sz="2400" b="1" dirty="0" smtClean="0">
                <a:solidFill>
                  <a:schemeClr val="tx1"/>
                </a:solidFill>
              </a:rPr>
              <a:t>ФГИС </a:t>
            </a:r>
            <a:r>
              <a:rPr lang="ru-RU" sz="2400" b="1" dirty="0">
                <a:solidFill>
                  <a:schemeClr val="tx1"/>
                </a:solidFill>
              </a:rPr>
              <a:t>МДЛП</a:t>
            </a:r>
          </a:p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Личный кабинет </a:t>
            </a:r>
            <a:r>
              <a:rPr lang="ru-RU" sz="2400" b="1" dirty="0" smtClean="0">
                <a:solidFill>
                  <a:schemeClr val="tx1"/>
                </a:solidFill>
              </a:rPr>
              <a:t>ФГИС </a:t>
            </a:r>
            <a:r>
              <a:rPr lang="ru-RU" sz="2400" b="1" dirty="0" smtClean="0">
                <a:solidFill>
                  <a:schemeClr val="tx1"/>
                </a:solidFill>
              </a:rPr>
              <a:t>МДЛП </a:t>
            </a:r>
            <a:r>
              <a:rPr lang="en-US" sz="2400" b="1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4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en-US" sz="2400" b="1" u="sng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mdlp.crpt.ru</a:t>
            </a:r>
            <a:endParaRPr lang="ru-RU" sz="2400" b="1" u="sng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Обмен данными ведется путем загрузки-выгрузки </a:t>
            </a:r>
            <a:r>
              <a:rPr lang="en-US" sz="2000" b="1" dirty="0" smtClean="0">
                <a:solidFill>
                  <a:schemeClr val="tx1"/>
                </a:solidFill>
              </a:rPr>
              <a:t>XML </a:t>
            </a:r>
            <a:r>
              <a:rPr lang="ru-RU" sz="2000" b="1" dirty="0" smtClean="0">
                <a:solidFill>
                  <a:schemeClr val="tx1"/>
                </a:solidFill>
              </a:rPr>
              <a:t>файлов через личный кабинет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2. Передача </a:t>
            </a:r>
            <a:r>
              <a:rPr lang="ru-RU" sz="2400" b="1" dirty="0" smtClean="0">
                <a:solidFill>
                  <a:schemeClr val="tx1"/>
                </a:solidFill>
              </a:rPr>
              <a:t>данных с помощью интерфейса </a:t>
            </a:r>
            <a:r>
              <a:rPr lang="en-US" sz="2400" b="1" dirty="0" smtClean="0">
                <a:solidFill>
                  <a:schemeClr val="tx1"/>
                </a:solidFill>
              </a:rPr>
              <a:t>API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ru-RU" sz="2000" b="1" dirty="0" smtClean="0">
                <a:solidFill>
                  <a:schemeClr val="tx1"/>
                </a:solidFill>
              </a:rPr>
              <a:t>Обмен </a:t>
            </a:r>
            <a:r>
              <a:rPr lang="ru-RU" sz="2000" b="1" dirty="0" smtClean="0">
                <a:solidFill>
                  <a:schemeClr val="tx1"/>
                </a:solidFill>
              </a:rPr>
              <a:t>данными ведется через </a:t>
            </a:r>
            <a:r>
              <a:rPr lang="ru-RU" sz="2000" b="1" dirty="0" smtClean="0">
                <a:solidFill>
                  <a:schemeClr val="tx1"/>
                </a:solidFill>
              </a:rPr>
              <a:t>существующую учетную систему либо через стороннее решение.</a:t>
            </a:r>
            <a:endParaRPr lang="ru-RU" sz="2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2142139"/>
              </p:ext>
            </p:extLst>
          </p:nvPr>
        </p:nvGraphicFramePr>
        <p:xfrm>
          <a:off x="611560" y="1196752"/>
          <a:ext cx="820891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8871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8208912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Рекомендуемое ПО для установки на рабочее место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Операционная </a:t>
            </a:r>
            <a:r>
              <a:rPr lang="ru-RU" sz="1800" dirty="0">
                <a:solidFill>
                  <a:schemeClr val="tx1"/>
                </a:solidFill>
              </a:rPr>
              <a:t>система Windows 7 (или более поздние), либо MasOS X 10 (или более поздние</a:t>
            </a:r>
            <a:r>
              <a:rPr lang="ru-RU" sz="1800" dirty="0" smtClean="0">
                <a:solidFill>
                  <a:schemeClr val="tx1"/>
                </a:solidFill>
              </a:rPr>
              <a:t>);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Браузеры</a:t>
            </a:r>
            <a:r>
              <a:rPr lang="ru-RU" sz="1800" dirty="0">
                <a:solidFill>
                  <a:schemeClr val="tx1"/>
                </a:solidFill>
              </a:rPr>
              <a:t>:  </a:t>
            </a:r>
            <a:r>
              <a:rPr lang="ru-RU" sz="1800" dirty="0" smtClean="0">
                <a:solidFill>
                  <a:schemeClr val="tx1"/>
                </a:solidFill>
              </a:rPr>
              <a:t>Internet </a:t>
            </a:r>
            <a:r>
              <a:rPr lang="ru-RU" sz="1800" dirty="0">
                <a:solidFill>
                  <a:schemeClr val="tx1"/>
                </a:solidFill>
              </a:rPr>
              <a:t>Explorer 11 или более </a:t>
            </a:r>
            <a:r>
              <a:rPr lang="ru-RU" sz="1800" dirty="0" smtClean="0">
                <a:solidFill>
                  <a:schemeClr val="tx1"/>
                </a:solidFill>
              </a:rPr>
              <a:t>поздние; </a:t>
            </a:r>
            <a:r>
              <a:rPr lang="ru-RU" sz="1800" dirty="0">
                <a:solidFill>
                  <a:schemeClr val="tx1"/>
                </a:solidFill>
              </a:rPr>
              <a:t>Safari 11.1 (13605.1.33.1.2) или более поздние; </a:t>
            </a:r>
            <a:r>
              <a:rPr lang="ru-RU" sz="1800" dirty="0" smtClean="0">
                <a:solidFill>
                  <a:schemeClr val="tx1"/>
                </a:solidFill>
              </a:rPr>
              <a:t>Chrome </a:t>
            </a:r>
            <a:r>
              <a:rPr lang="ru-RU" sz="1800" dirty="0">
                <a:solidFill>
                  <a:schemeClr val="tx1"/>
                </a:solidFill>
              </a:rPr>
              <a:t>66.0.3359.81 или более поздние; </a:t>
            </a:r>
            <a:r>
              <a:rPr lang="ru-RU" sz="1800" dirty="0" smtClean="0">
                <a:solidFill>
                  <a:schemeClr val="tx1"/>
                </a:solidFill>
              </a:rPr>
              <a:t>Mozilla </a:t>
            </a:r>
            <a:r>
              <a:rPr lang="ru-RU" sz="1800" dirty="0">
                <a:solidFill>
                  <a:schemeClr val="tx1"/>
                </a:solidFill>
              </a:rPr>
              <a:t>Firefox 59.0.2 или более поздние; </a:t>
            </a:r>
            <a:r>
              <a:rPr lang="ru-RU" sz="1800" dirty="0" smtClean="0">
                <a:solidFill>
                  <a:schemeClr val="tx1"/>
                </a:solidFill>
              </a:rPr>
              <a:t>Opera </a:t>
            </a:r>
            <a:r>
              <a:rPr lang="ru-RU" sz="1800" dirty="0">
                <a:solidFill>
                  <a:schemeClr val="tx1"/>
                </a:solidFill>
              </a:rPr>
              <a:t>52 или более поздние.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Плагин </a:t>
            </a:r>
            <a:r>
              <a:rPr lang="ru-RU" sz="1800" dirty="0">
                <a:solidFill>
                  <a:schemeClr val="tx1"/>
                </a:solidFill>
              </a:rPr>
              <a:t>КриптоПро; 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Сертифицированное </a:t>
            </a:r>
            <a:r>
              <a:rPr lang="ru-RU" sz="1800" dirty="0">
                <a:solidFill>
                  <a:schemeClr val="tx1"/>
                </a:solidFill>
              </a:rPr>
              <a:t>ПО КриптоПро версии 3.6.7777 или более поздние</a:t>
            </a:r>
            <a:r>
              <a:rPr lang="ru-RU" sz="1800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Драйверы </a:t>
            </a:r>
            <a:r>
              <a:rPr lang="ru-RU" sz="1800" dirty="0">
                <a:solidFill>
                  <a:schemeClr val="tx1"/>
                </a:solidFill>
              </a:rPr>
              <a:t>для работы с ключевыми носителями eToken или RuToken. 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2. </a:t>
            </a:r>
            <a:r>
              <a:rPr lang="en-US" sz="2400" b="1" dirty="0" smtClean="0">
                <a:solidFill>
                  <a:schemeClr val="tx1"/>
                </a:solidFill>
              </a:rPr>
              <a:t>2D </a:t>
            </a:r>
            <a:r>
              <a:rPr lang="ru-RU" sz="2400" b="1" dirty="0" smtClean="0">
                <a:solidFill>
                  <a:schemeClr val="tx1"/>
                </a:solidFill>
              </a:rPr>
              <a:t>Сканеры</a:t>
            </a:r>
          </a:p>
          <a:p>
            <a:pPr marL="342900" indent="-342900" algn="just">
              <a:buFontTx/>
              <a:buChar char="-"/>
            </a:pPr>
            <a:r>
              <a:rPr lang="en-US" sz="1800" dirty="0" smtClean="0">
                <a:solidFill>
                  <a:schemeClr val="tx1"/>
                </a:solidFill>
              </a:rPr>
              <a:t>Symbol DS 4308</a:t>
            </a:r>
          </a:p>
          <a:p>
            <a:pPr marL="342900" indent="-342900" algn="just">
              <a:buFontTx/>
              <a:buChar char="-"/>
            </a:pPr>
            <a:r>
              <a:rPr lang="en-US" sz="1800" dirty="0">
                <a:solidFill>
                  <a:schemeClr val="tx1"/>
                </a:solidFill>
              </a:rPr>
              <a:t>Datalogic QuickScan QD2430 2D </a:t>
            </a:r>
            <a:endParaRPr lang="ru-RU" sz="1800" dirty="0">
              <a:solidFill>
                <a:schemeClr val="tx1"/>
              </a:solidFill>
            </a:endParaRPr>
          </a:p>
          <a:p>
            <a:pPr marL="342900" indent="-342900" algn="just">
              <a:buFontTx/>
              <a:buChar char="-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just">
              <a:buAutoNum type="arabicPeriod"/>
            </a:pPr>
            <a:endParaRPr lang="ru-RU" sz="24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xmlns="" id="{6BD61CD0-DDA8-4AAA-91F6-AB4D5ED45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4575594"/>
              </p:ext>
            </p:extLst>
          </p:nvPr>
        </p:nvGraphicFramePr>
        <p:xfrm>
          <a:off x="611560" y="1196752"/>
          <a:ext cx="8208912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7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535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Комнацкий Виталий Иванович</dc:creator>
  <cp:lastModifiedBy>Комнацкий Виталий Иванович</cp:lastModifiedBy>
  <cp:revision>41</cp:revision>
  <cp:lastPrinted>2019-03-04T08:07:25Z</cp:lastPrinted>
  <dcterms:created xsi:type="dcterms:W3CDTF">2019-03-03T15:04:52Z</dcterms:created>
  <dcterms:modified xsi:type="dcterms:W3CDTF">2019-03-05T03:56:36Z</dcterms:modified>
</cp:coreProperties>
</file>