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6" r:id="rId1"/>
  </p:sldMasterIdLst>
  <p:notesMasterIdLst>
    <p:notesMasterId r:id="rId22"/>
  </p:notesMasterIdLst>
  <p:handoutMasterIdLst>
    <p:handoutMasterId r:id="rId23"/>
  </p:handoutMasterIdLst>
  <p:sldIdLst>
    <p:sldId id="357" r:id="rId2"/>
    <p:sldId id="371" r:id="rId3"/>
    <p:sldId id="342" r:id="rId4"/>
    <p:sldId id="369" r:id="rId5"/>
    <p:sldId id="370" r:id="rId6"/>
    <p:sldId id="350" r:id="rId7"/>
    <p:sldId id="351" r:id="rId8"/>
    <p:sldId id="368" r:id="rId9"/>
    <p:sldId id="372" r:id="rId10"/>
    <p:sldId id="373" r:id="rId11"/>
    <p:sldId id="374" r:id="rId12"/>
    <p:sldId id="375" r:id="rId13"/>
    <p:sldId id="380" r:id="rId14"/>
    <p:sldId id="381" r:id="rId15"/>
    <p:sldId id="378" r:id="rId16"/>
    <p:sldId id="379" r:id="rId17"/>
    <p:sldId id="367" r:id="rId18"/>
    <p:sldId id="365" r:id="rId19"/>
    <p:sldId id="360" r:id="rId20"/>
    <p:sldId id="364" r:id="rId2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4B1E"/>
    <a:srgbClr val="33CC33"/>
    <a:srgbClr val="0AC7D0"/>
    <a:srgbClr val="FF9900"/>
    <a:srgbClr val="FFFF00"/>
    <a:srgbClr val="CC3300"/>
    <a:srgbClr val="FFFFCC"/>
    <a:srgbClr val="FFFFFF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9513" autoAdjust="0"/>
  </p:normalViewPr>
  <p:slideViewPr>
    <p:cSldViewPr>
      <p:cViewPr>
        <p:scale>
          <a:sx n="66" d="100"/>
          <a:sy n="66" d="100"/>
        </p:scale>
        <p:origin x="-165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067" y="-77"/>
      </p:cViewPr>
      <p:guideLst>
        <p:guide orient="horz" pos="3133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A5780E-3CEB-480C-ACE2-62C2C61C699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AA91C9-5A1E-46FB-A6B4-7510C2D01502}">
      <dgm:prSet phldrT="[Текст]"/>
      <dgm:spPr>
        <a:ln>
          <a:solidFill>
            <a:schemeClr val="accent1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Росздравнадзор </a:t>
          </a:r>
          <a:endParaRPr lang="ru-RU" dirty="0"/>
        </a:p>
      </dgm:t>
    </dgm:pt>
    <dgm:pt modelId="{A6CF44A5-5BA7-4116-A2EC-207BEAC1A535}" type="parTrans" cxnId="{FBAADA1F-6BA6-42AF-8ED7-AFEB635FE88F}">
      <dgm:prSet/>
      <dgm:spPr/>
      <dgm:t>
        <a:bodyPr/>
        <a:lstStyle/>
        <a:p>
          <a:endParaRPr lang="ru-RU"/>
        </a:p>
      </dgm:t>
    </dgm:pt>
    <dgm:pt modelId="{35D4BE6D-09E8-4687-B523-C6915CBF1CFC}" type="sibTrans" cxnId="{FBAADA1F-6BA6-42AF-8ED7-AFEB635FE88F}">
      <dgm:prSet/>
      <dgm:spPr/>
      <dgm:t>
        <a:bodyPr/>
        <a:lstStyle/>
        <a:p>
          <a:endParaRPr lang="ru-RU"/>
        </a:p>
      </dgm:t>
    </dgm:pt>
    <dgm:pt modelId="{0CA5C00C-983F-4DFF-909B-6D51E7FC7810}">
      <dgm:prSet phldrT="[Текст]"/>
      <dgm:spPr>
        <a:ln>
          <a:solidFill>
            <a:schemeClr val="accent1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Контрольная  функция </a:t>
          </a:r>
          <a:endParaRPr lang="ru-RU" dirty="0"/>
        </a:p>
      </dgm:t>
    </dgm:pt>
    <dgm:pt modelId="{12D65FDA-756E-428C-BEB2-A83CB76A8956}" type="parTrans" cxnId="{33716664-27F4-4110-9AEE-69AD60B200AD}">
      <dgm:prSet/>
      <dgm:spPr/>
      <dgm:t>
        <a:bodyPr/>
        <a:lstStyle/>
        <a:p>
          <a:endParaRPr lang="ru-RU"/>
        </a:p>
      </dgm:t>
    </dgm:pt>
    <dgm:pt modelId="{AE62A1EB-561B-4148-98C6-1392E65C6E5D}" type="sibTrans" cxnId="{33716664-27F4-4110-9AEE-69AD60B200AD}">
      <dgm:prSet/>
      <dgm:spPr/>
      <dgm:t>
        <a:bodyPr/>
        <a:lstStyle/>
        <a:p>
          <a:endParaRPr lang="ru-RU"/>
        </a:p>
      </dgm:t>
    </dgm:pt>
    <dgm:pt modelId="{E04C843A-E863-46A3-9A4D-1338DE6E80BD}">
      <dgm:prSet phldrT="[Текст]"/>
      <dgm:spPr>
        <a:ln>
          <a:solidFill>
            <a:schemeClr val="accent1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государственный</a:t>
          </a:r>
        </a:p>
        <a:p>
          <a:r>
            <a:rPr lang="ru-RU" dirty="0" smtClean="0"/>
            <a:t>контроль за обращением медицинских изделий </a:t>
          </a:r>
          <a:endParaRPr lang="ru-RU" dirty="0"/>
        </a:p>
      </dgm:t>
    </dgm:pt>
    <dgm:pt modelId="{25696114-5B30-4123-B64C-AC02893B5F86}" type="parTrans" cxnId="{8AF25769-C7D0-4800-98F4-0235E0B445DF}">
      <dgm:prSet/>
      <dgm:spPr/>
      <dgm:t>
        <a:bodyPr/>
        <a:lstStyle/>
        <a:p>
          <a:endParaRPr lang="ru-RU"/>
        </a:p>
      </dgm:t>
    </dgm:pt>
    <dgm:pt modelId="{6C1EFA42-88FB-4FDF-B455-03E8A6A24487}" type="sibTrans" cxnId="{8AF25769-C7D0-4800-98F4-0235E0B445DF}">
      <dgm:prSet/>
      <dgm:spPr/>
      <dgm:t>
        <a:bodyPr/>
        <a:lstStyle/>
        <a:p>
          <a:endParaRPr lang="ru-RU"/>
        </a:p>
      </dgm:t>
    </dgm:pt>
    <dgm:pt modelId="{9299C6B7-AFFA-4C47-B5DE-DA7C4AE3E6DC}">
      <dgm:prSet phldrT="[Текст]"/>
      <dgm:spPr>
        <a:ln>
          <a:solidFill>
            <a:schemeClr val="accent1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мониторинг безопасности медицинских изделий</a:t>
          </a:r>
          <a:endParaRPr lang="ru-RU" dirty="0"/>
        </a:p>
      </dgm:t>
    </dgm:pt>
    <dgm:pt modelId="{DEF4A802-283E-46F0-823A-3D6E7AE5BFF3}" type="parTrans" cxnId="{DD5C4018-F3C5-4E7E-841E-01D9268FF409}">
      <dgm:prSet/>
      <dgm:spPr/>
      <dgm:t>
        <a:bodyPr/>
        <a:lstStyle/>
        <a:p>
          <a:endParaRPr lang="ru-RU"/>
        </a:p>
      </dgm:t>
    </dgm:pt>
    <dgm:pt modelId="{0738BBFC-CEDE-49FE-B183-8DB9A4209AC0}" type="sibTrans" cxnId="{DD5C4018-F3C5-4E7E-841E-01D9268FF409}">
      <dgm:prSet/>
      <dgm:spPr/>
      <dgm:t>
        <a:bodyPr/>
        <a:lstStyle/>
        <a:p>
          <a:endParaRPr lang="ru-RU"/>
        </a:p>
      </dgm:t>
    </dgm:pt>
    <dgm:pt modelId="{8FC9FF37-4446-46F5-A9E4-63A96E4026D9}">
      <dgm:prSet phldrT="[Текст]"/>
      <dgm:spPr>
        <a:ln>
          <a:solidFill>
            <a:schemeClr val="accent1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Разрешительная функция </a:t>
          </a:r>
          <a:endParaRPr lang="ru-RU" dirty="0"/>
        </a:p>
      </dgm:t>
    </dgm:pt>
    <dgm:pt modelId="{9452CED5-6DA5-4B32-8705-94316051156B}" type="parTrans" cxnId="{A852F239-6708-42E6-8080-1C8F61596AD0}">
      <dgm:prSet/>
      <dgm:spPr/>
      <dgm:t>
        <a:bodyPr/>
        <a:lstStyle/>
        <a:p>
          <a:endParaRPr lang="ru-RU"/>
        </a:p>
      </dgm:t>
    </dgm:pt>
    <dgm:pt modelId="{4DF5FC9C-64EA-4BA8-86D9-03BC61F2E164}" type="sibTrans" cxnId="{A852F239-6708-42E6-8080-1C8F61596AD0}">
      <dgm:prSet/>
      <dgm:spPr/>
      <dgm:t>
        <a:bodyPr/>
        <a:lstStyle/>
        <a:p>
          <a:endParaRPr lang="ru-RU"/>
        </a:p>
      </dgm:t>
    </dgm:pt>
    <dgm:pt modelId="{25AC3C96-1DBC-4AE7-BD02-113FDA9ADA49}">
      <dgm:prSet phldrT="[Текст]"/>
      <dgm:spPr>
        <a:ln>
          <a:solidFill>
            <a:schemeClr val="accent1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Государственная регистрация медицинских изделий</a:t>
          </a:r>
          <a:endParaRPr lang="ru-RU" dirty="0"/>
        </a:p>
      </dgm:t>
    </dgm:pt>
    <dgm:pt modelId="{82884E46-6E77-4BCD-94D8-85A9B7904E5B}" type="parTrans" cxnId="{E3C61072-21C6-4580-BC8B-24A05E3EB697}">
      <dgm:prSet/>
      <dgm:spPr/>
      <dgm:t>
        <a:bodyPr/>
        <a:lstStyle/>
        <a:p>
          <a:endParaRPr lang="ru-RU"/>
        </a:p>
      </dgm:t>
    </dgm:pt>
    <dgm:pt modelId="{E5D79DAE-2299-4AED-8210-FE7FDD1E7785}" type="sibTrans" cxnId="{E3C61072-21C6-4580-BC8B-24A05E3EB697}">
      <dgm:prSet/>
      <dgm:spPr/>
      <dgm:t>
        <a:bodyPr/>
        <a:lstStyle/>
        <a:p>
          <a:endParaRPr lang="ru-RU"/>
        </a:p>
      </dgm:t>
    </dgm:pt>
    <dgm:pt modelId="{B96C6C30-9DC1-4476-8A65-A157C72D810E}" type="pres">
      <dgm:prSet presAssocID="{C0A5780E-3CEB-480C-ACE2-62C2C61C699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29F5EA-6493-4D35-85C5-83D340BC3C6A}" type="pres">
      <dgm:prSet presAssocID="{C8AA91C9-5A1E-46FB-A6B4-7510C2D01502}" presName="root1" presStyleCnt="0"/>
      <dgm:spPr/>
    </dgm:pt>
    <dgm:pt modelId="{AA0BD5A8-BCD5-4FE6-8E73-FE69A9916B22}" type="pres">
      <dgm:prSet presAssocID="{C8AA91C9-5A1E-46FB-A6B4-7510C2D01502}" presName="LevelOneTextNode" presStyleLbl="node0" presStyleIdx="0" presStyleCnt="1" custLinFactNeighborX="10927" custLinFactNeighborY="-635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B9F255-250B-471E-969D-2BE40AC986FF}" type="pres">
      <dgm:prSet presAssocID="{C8AA91C9-5A1E-46FB-A6B4-7510C2D01502}" presName="level2hierChild" presStyleCnt="0"/>
      <dgm:spPr/>
    </dgm:pt>
    <dgm:pt modelId="{A7D4A2F4-46EA-4B0C-AAFF-7153106171BB}" type="pres">
      <dgm:prSet presAssocID="{12D65FDA-756E-428C-BEB2-A83CB76A8956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F543D84-C5FE-49D4-839C-789793D8DFA8}" type="pres">
      <dgm:prSet presAssocID="{12D65FDA-756E-428C-BEB2-A83CB76A8956}" presName="connTx" presStyleLbl="parChTrans1D2" presStyleIdx="0" presStyleCnt="2"/>
      <dgm:spPr/>
      <dgm:t>
        <a:bodyPr/>
        <a:lstStyle/>
        <a:p>
          <a:endParaRPr lang="ru-RU"/>
        </a:p>
      </dgm:t>
    </dgm:pt>
    <dgm:pt modelId="{948D3A43-4890-479E-AD57-BDFF8CB49B51}" type="pres">
      <dgm:prSet presAssocID="{0CA5C00C-983F-4DFF-909B-6D51E7FC7810}" presName="root2" presStyleCnt="0"/>
      <dgm:spPr/>
    </dgm:pt>
    <dgm:pt modelId="{22A6BCE6-0C85-4E8D-B6BC-24CE9B578940}" type="pres">
      <dgm:prSet presAssocID="{0CA5C00C-983F-4DFF-909B-6D51E7FC7810}" presName="LevelTwoTextNode" presStyleLbl="node2" presStyleIdx="0" presStyleCnt="2" custLinFactNeighborX="15519" custLinFactNeighborY="-150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192902-ED7A-4B47-BCC0-6FDA81BC54C5}" type="pres">
      <dgm:prSet presAssocID="{0CA5C00C-983F-4DFF-909B-6D51E7FC7810}" presName="level3hierChild" presStyleCnt="0"/>
      <dgm:spPr/>
    </dgm:pt>
    <dgm:pt modelId="{EF938912-7DEB-430F-9D13-781A96478DDD}" type="pres">
      <dgm:prSet presAssocID="{25696114-5B30-4123-B64C-AC02893B5F86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E024F1FE-0E98-4B45-9C45-30EC56DAD6DB}" type="pres">
      <dgm:prSet presAssocID="{25696114-5B30-4123-B64C-AC02893B5F86}" presName="connTx" presStyleLbl="parChTrans1D3" presStyleIdx="0" presStyleCnt="3"/>
      <dgm:spPr/>
      <dgm:t>
        <a:bodyPr/>
        <a:lstStyle/>
        <a:p>
          <a:endParaRPr lang="ru-RU"/>
        </a:p>
      </dgm:t>
    </dgm:pt>
    <dgm:pt modelId="{1B5A5A3E-85CD-4106-84A3-D8D69ABC2DD0}" type="pres">
      <dgm:prSet presAssocID="{E04C843A-E863-46A3-9A4D-1338DE6E80BD}" presName="root2" presStyleCnt="0"/>
      <dgm:spPr/>
    </dgm:pt>
    <dgm:pt modelId="{A573E6B3-6042-41E6-94D0-3BE4DFCAD74F}" type="pres">
      <dgm:prSet presAssocID="{E04C843A-E863-46A3-9A4D-1338DE6E80BD}" presName="LevelTwoTextNode" presStyleLbl="node3" presStyleIdx="0" presStyleCnt="3" custLinFactNeighborX="-3515" custLinFactNeighborY="-256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D56669-0672-4EBF-B38A-51718AC868F6}" type="pres">
      <dgm:prSet presAssocID="{E04C843A-E863-46A3-9A4D-1338DE6E80BD}" presName="level3hierChild" presStyleCnt="0"/>
      <dgm:spPr/>
    </dgm:pt>
    <dgm:pt modelId="{3170330F-0765-478F-B072-040CA2F90EB0}" type="pres">
      <dgm:prSet presAssocID="{DEF4A802-283E-46F0-823A-3D6E7AE5BFF3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4A1B5FD3-010E-449B-ACBF-C38F654433D4}" type="pres">
      <dgm:prSet presAssocID="{DEF4A802-283E-46F0-823A-3D6E7AE5BFF3}" presName="connTx" presStyleLbl="parChTrans1D3" presStyleIdx="1" presStyleCnt="3"/>
      <dgm:spPr/>
      <dgm:t>
        <a:bodyPr/>
        <a:lstStyle/>
        <a:p>
          <a:endParaRPr lang="ru-RU"/>
        </a:p>
      </dgm:t>
    </dgm:pt>
    <dgm:pt modelId="{503E9552-21BA-497A-BD0B-839FE8F2CE73}" type="pres">
      <dgm:prSet presAssocID="{9299C6B7-AFFA-4C47-B5DE-DA7C4AE3E6DC}" presName="root2" presStyleCnt="0"/>
      <dgm:spPr/>
    </dgm:pt>
    <dgm:pt modelId="{3D2A9721-B152-4D12-BF52-CEC041EB503C}" type="pres">
      <dgm:prSet presAssocID="{9299C6B7-AFFA-4C47-B5DE-DA7C4AE3E6DC}" presName="LevelTwoTextNode" presStyleLbl="node3" presStyleIdx="1" presStyleCnt="3" custLinFactNeighborX="-3515" custLinFactNeighborY="-1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41DCFF-F9DC-49C4-A005-BD79CBD6A70D}" type="pres">
      <dgm:prSet presAssocID="{9299C6B7-AFFA-4C47-B5DE-DA7C4AE3E6DC}" presName="level3hierChild" presStyleCnt="0"/>
      <dgm:spPr/>
    </dgm:pt>
    <dgm:pt modelId="{08F77873-12BF-4ACF-86F6-64117966CEE7}" type="pres">
      <dgm:prSet presAssocID="{9452CED5-6DA5-4B32-8705-94316051156B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465E93C-1571-41E1-8137-B8A349AE5C7F}" type="pres">
      <dgm:prSet presAssocID="{9452CED5-6DA5-4B32-8705-94316051156B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73CCA79-4267-4490-810E-6E4BB9869A92}" type="pres">
      <dgm:prSet presAssocID="{8FC9FF37-4446-46F5-A9E4-63A96E4026D9}" presName="root2" presStyleCnt="0"/>
      <dgm:spPr/>
    </dgm:pt>
    <dgm:pt modelId="{A26E756E-C3A1-4CEE-ABE1-191D125FCA0B}" type="pres">
      <dgm:prSet presAssocID="{8FC9FF37-4446-46F5-A9E4-63A96E4026D9}" presName="LevelTwoTextNode" presStyleLbl="node2" presStyleIdx="1" presStyleCnt="2" custLinFactNeighborX="11738" custLinFactNeighborY="428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F01E8A-AD3B-4EAF-898E-C491407E6A90}" type="pres">
      <dgm:prSet presAssocID="{8FC9FF37-4446-46F5-A9E4-63A96E4026D9}" presName="level3hierChild" presStyleCnt="0"/>
      <dgm:spPr/>
    </dgm:pt>
    <dgm:pt modelId="{9688D41F-B4AB-4303-B100-1193FF2DCD40}" type="pres">
      <dgm:prSet presAssocID="{82884E46-6E77-4BCD-94D8-85A9B7904E5B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5D4A78F0-AA8B-444F-8E60-63A4F31CB918}" type="pres">
      <dgm:prSet presAssocID="{82884E46-6E77-4BCD-94D8-85A9B7904E5B}" presName="connTx" presStyleLbl="parChTrans1D3" presStyleIdx="2" presStyleCnt="3"/>
      <dgm:spPr/>
      <dgm:t>
        <a:bodyPr/>
        <a:lstStyle/>
        <a:p>
          <a:endParaRPr lang="ru-RU"/>
        </a:p>
      </dgm:t>
    </dgm:pt>
    <dgm:pt modelId="{2492FE66-D61C-445E-BAE4-7262A1CBF903}" type="pres">
      <dgm:prSet presAssocID="{25AC3C96-1DBC-4AE7-BD02-113FDA9ADA49}" presName="root2" presStyleCnt="0"/>
      <dgm:spPr/>
    </dgm:pt>
    <dgm:pt modelId="{71C2FDA8-E0F1-48CB-9888-348AE4D85BB0}" type="pres">
      <dgm:prSet presAssocID="{25AC3C96-1DBC-4AE7-BD02-113FDA9ADA49}" presName="LevelTwoTextNode" presStyleLbl="node3" presStyleIdx="2" presStyleCnt="3" custLinFactNeighborX="-7295" custLinFactNeighborY="428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7DF543-B54D-4E50-B7E0-26F66D4DCB90}" type="pres">
      <dgm:prSet presAssocID="{25AC3C96-1DBC-4AE7-BD02-113FDA9ADA49}" presName="level3hierChild" presStyleCnt="0"/>
      <dgm:spPr/>
    </dgm:pt>
  </dgm:ptLst>
  <dgm:cxnLst>
    <dgm:cxn modelId="{68299B69-0246-40BD-9F15-EBEE96A02F78}" type="presOf" srcId="{12D65FDA-756E-428C-BEB2-A83CB76A8956}" destId="{AF543D84-C5FE-49D4-839C-789793D8DFA8}" srcOrd="1" destOrd="0" presId="urn:microsoft.com/office/officeart/2005/8/layout/hierarchy2"/>
    <dgm:cxn modelId="{8B943FDD-9823-45FF-951E-3A96D15DB812}" type="presOf" srcId="{8FC9FF37-4446-46F5-A9E4-63A96E4026D9}" destId="{A26E756E-C3A1-4CEE-ABE1-191D125FCA0B}" srcOrd="0" destOrd="0" presId="urn:microsoft.com/office/officeart/2005/8/layout/hierarchy2"/>
    <dgm:cxn modelId="{A852F239-6708-42E6-8080-1C8F61596AD0}" srcId="{C8AA91C9-5A1E-46FB-A6B4-7510C2D01502}" destId="{8FC9FF37-4446-46F5-A9E4-63A96E4026D9}" srcOrd="1" destOrd="0" parTransId="{9452CED5-6DA5-4B32-8705-94316051156B}" sibTransId="{4DF5FC9C-64EA-4BA8-86D9-03BC61F2E164}"/>
    <dgm:cxn modelId="{E3C61072-21C6-4580-BC8B-24A05E3EB697}" srcId="{8FC9FF37-4446-46F5-A9E4-63A96E4026D9}" destId="{25AC3C96-1DBC-4AE7-BD02-113FDA9ADA49}" srcOrd="0" destOrd="0" parTransId="{82884E46-6E77-4BCD-94D8-85A9B7904E5B}" sibTransId="{E5D79DAE-2299-4AED-8210-FE7FDD1E7785}"/>
    <dgm:cxn modelId="{3C1BF02C-0F35-46D0-82DB-99F912F76A56}" type="presOf" srcId="{0CA5C00C-983F-4DFF-909B-6D51E7FC7810}" destId="{22A6BCE6-0C85-4E8D-B6BC-24CE9B578940}" srcOrd="0" destOrd="0" presId="urn:microsoft.com/office/officeart/2005/8/layout/hierarchy2"/>
    <dgm:cxn modelId="{8AF25769-C7D0-4800-98F4-0235E0B445DF}" srcId="{0CA5C00C-983F-4DFF-909B-6D51E7FC7810}" destId="{E04C843A-E863-46A3-9A4D-1338DE6E80BD}" srcOrd="0" destOrd="0" parTransId="{25696114-5B30-4123-B64C-AC02893B5F86}" sibTransId="{6C1EFA42-88FB-4FDF-B455-03E8A6A24487}"/>
    <dgm:cxn modelId="{0D6796A8-8FCE-4D30-81EC-86A63926F628}" type="presOf" srcId="{25AC3C96-1DBC-4AE7-BD02-113FDA9ADA49}" destId="{71C2FDA8-E0F1-48CB-9888-348AE4D85BB0}" srcOrd="0" destOrd="0" presId="urn:microsoft.com/office/officeart/2005/8/layout/hierarchy2"/>
    <dgm:cxn modelId="{5E712293-B1FC-48EE-8F4E-24DF2541CA10}" type="presOf" srcId="{DEF4A802-283E-46F0-823A-3D6E7AE5BFF3}" destId="{4A1B5FD3-010E-449B-ACBF-C38F654433D4}" srcOrd="1" destOrd="0" presId="urn:microsoft.com/office/officeart/2005/8/layout/hierarchy2"/>
    <dgm:cxn modelId="{D3B90476-D05F-4097-9F1F-E320F99A5BAA}" type="presOf" srcId="{82884E46-6E77-4BCD-94D8-85A9B7904E5B}" destId="{5D4A78F0-AA8B-444F-8E60-63A4F31CB918}" srcOrd="1" destOrd="0" presId="urn:microsoft.com/office/officeart/2005/8/layout/hierarchy2"/>
    <dgm:cxn modelId="{D293B427-441D-48E2-A0D1-DFFF8C39DB59}" type="presOf" srcId="{C8AA91C9-5A1E-46FB-A6B4-7510C2D01502}" destId="{AA0BD5A8-BCD5-4FE6-8E73-FE69A9916B22}" srcOrd="0" destOrd="0" presId="urn:microsoft.com/office/officeart/2005/8/layout/hierarchy2"/>
    <dgm:cxn modelId="{3B40580C-3A5A-4E77-A834-A6730CBCEAE7}" type="presOf" srcId="{9452CED5-6DA5-4B32-8705-94316051156B}" destId="{08F77873-12BF-4ACF-86F6-64117966CEE7}" srcOrd="0" destOrd="0" presId="urn:microsoft.com/office/officeart/2005/8/layout/hierarchy2"/>
    <dgm:cxn modelId="{9A1A1C29-FFDB-4867-A1B1-0757318234A2}" type="presOf" srcId="{DEF4A802-283E-46F0-823A-3D6E7AE5BFF3}" destId="{3170330F-0765-478F-B072-040CA2F90EB0}" srcOrd="0" destOrd="0" presId="urn:microsoft.com/office/officeart/2005/8/layout/hierarchy2"/>
    <dgm:cxn modelId="{FF28FA04-4832-4B25-A0D7-C41C09FDBE3F}" type="presOf" srcId="{C0A5780E-3CEB-480C-ACE2-62C2C61C6994}" destId="{B96C6C30-9DC1-4476-8A65-A157C72D810E}" srcOrd="0" destOrd="0" presId="urn:microsoft.com/office/officeart/2005/8/layout/hierarchy2"/>
    <dgm:cxn modelId="{DD5C4018-F3C5-4E7E-841E-01D9268FF409}" srcId="{0CA5C00C-983F-4DFF-909B-6D51E7FC7810}" destId="{9299C6B7-AFFA-4C47-B5DE-DA7C4AE3E6DC}" srcOrd="1" destOrd="0" parTransId="{DEF4A802-283E-46F0-823A-3D6E7AE5BFF3}" sibTransId="{0738BBFC-CEDE-49FE-B183-8DB9A4209AC0}"/>
    <dgm:cxn modelId="{3884D207-B1FE-41AA-9194-EBC02B0674C0}" type="presOf" srcId="{9452CED5-6DA5-4B32-8705-94316051156B}" destId="{D465E93C-1571-41E1-8137-B8A349AE5C7F}" srcOrd="1" destOrd="0" presId="urn:microsoft.com/office/officeart/2005/8/layout/hierarchy2"/>
    <dgm:cxn modelId="{33716664-27F4-4110-9AEE-69AD60B200AD}" srcId="{C8AA91C9-5A1E-46FB-A6B4-7510C2D01502}" destId="{0CA5C00C-983F-4DFF-909B-6D51E7FC7810}" srcOrd="0" destOrd="0" parTransId="{12D65FDA-756E-428C-BEB2-A83CB76A8956}" sibTransId="{AE62A1EB-561B-4148-98C6-1392E65C6E5D}"/>
    <dgm:cxn modelId="{FBAADA1F-6BA6-42AF-8ED7-AFEB635FE88F}" srcId="{C0A5780E-3CEB-480C-ACE2-62C2C61C6994}" destId="{C8AA91C9-5A1E-46FB-A6B4-7510C2D01502}" srcOrd="0" destOrd="0" parTransId="{A6CF44A5-5BA7-4116-A2EC-207BEAC1A535}" sibTransId="{35D4BE6D-09E8-4687-B523-C6915CBF1CFC}"/>
    <dgm:cxn modelId="{BCA46E31-FC17-4D49-B42E-D5398A8F6BB2}" type="presOf" srcId="{9299C6B7-AFFA-4C47-B5DE-DA7C4AE3E6DC}" destId="{3D2A9721-B152-4D12-BF52-CEC041EB503C}" srcOrd="0" destOrd="0" presId="urn:microsoft.com/office/officeart/2005/8/layout/hierarchy2"/>
    <dgm:cxn modelId="{A5CA3DB6-ABB2-4DEF-B181-35ED78AC776A}" type="presOf" srcId="{82884E46-6E77-4BCD-94D8-85A9B7904E5B}" destId="{9688D41F-B4AB-4303-B100-1193FF2DCD40}" srcOrd="0" destOrd="0" presId="urn:microsoft.com/office/officeart/2005/8/layout/hierarchy2"/>
    <dgm:cxn modelId="{D714B1E0-1E1B-4C04-9130-0FF12341BED3}" type="presOf" srcId="{E04C843A-E863-46A3-9A4D-1338DE6E80BD}" destId="{A573E6B3-6042-41E6-94D0-3BE4DFCAD74F}" srcOrd="0" destOrd="0" presId="urn:microsoft.com/office/officeart/2005/8/layout/hierarchy2"/>
    <dgm:cxn modelId="{C288E809-A812-4AEF-BDF0-B75F757195F2}" type="presOf" srcId="{25696114-5B30-4123-B64C-AC02893B5F86}" destId="{E024F1FE-0E98-4B45-9C45-30EC56DAD6DB}" srcOrd="1" destOrd="0" presId="urn:microsoft.com/office/officeart/2005/8/layout/hierarchy2"/>
    <dgm:cxn modelId="{7D560EC2-E182-4B4F-99CE-E48425ABEDA0}" type="presOf" srcId="{25696114-5B30-4123-B64C-AC02893B5F86}" destId="{EF938912-7DEB-430F-9D13-781A96478DDD}" srcOrd="0" destOrd="0" presId="urn:microsoft.com/office/officeart/2005/8/layout/hierarchy2"/>
    <dgm:cxn modelId="{679F6EB2-AA41-4AF6-ACBB-28A5BF06A216}" type="presOf" srcId="{12D65FDA-756E-428C-BEB2-A83CB76A8956}" destId="{A7D4A2F4-46EA-4B0C-AAFF-7153106171BB}" srcOrd="0" destOrd="0" presId="urn:microsoft.com/office/officeart/2005/8/layout/hierarchy2"/>
    <dgm:cxn modelId="{5A5A5448-98C3-43CE-B380-8D01223DABDB}" type="presParOf" srcId="{B96C6C30-9DC1-4476-8A65-A157C72D810E}" destId="{2529F5EA-6493-4D35-85C5-83D340BC3C6A}" srcOrd="0" destOrd="0" presId="urn:microsoft.com/office/officeart/2005/8/layout/hierarchy2"/>
    <dgm:cxn modelId="{626DB82F-59A6-4DB7-9906-17404648C5BF}" type="presParOf" srcId="{2529F5EA-6493-4D35-85C5-83D340BC3C6A}" destId="{AA0BD5A8-BCD5-4FE6-8E73-FE69A9916B22}" srcOrd="0" destOrd="0" presId="urn:microsoft.com/office/officeart/2005/8/layout/hierarchy2"/>
    <dgm:cxn modelId="{C634FB58-FFC6-4431-8209-CBB3BF666BE5}" type="presParOf" srcId="{2529F5EA-6493-4D35-85C5-83D340BC3C6A}" destId="{D0B9F255-250B-471E-969D-2BE40AC986FF}" srcOrd="1" destOrd="0" presId="urn:microsoft.com/office/officeart/2005/8/layout/hierarchy2"/>
    <dgm:cxn modelId="{B0C983A2-7FA0-4416-8A3E-5BA3D7CFC5B7}" type="presParOf" srcId="{D0B9F255-250B-471E-969D-2BE40AC986FF}" destId="{A7D4A2F4-46EA-4B0C-AAFF-7153106171BB}" srcOrd="0" destOrd="0" presId="urn:microsoft.com/office/officeart/2005/8/layout/hierarchy2"/>
    <dgm:cxn modelId="{AAD3E14D-5947-4804-8A80-65DB6DD8087D}" type="presParOf" srcId="{A7D4A2F4-46EA-4B0C-AAFF-7153106171BB}" destId="{AF543D84-C5FE-49D4-839C-789793D8DFA8}" srcOrd="0" destOrd="0" presId="urn:microsoft.com/office/officeart/2005/8/layout/hierarchy2"/>
    <dgm:cxn modelId="{EE6A61E0-6EB4-47D1-92B3-DEFDFC10E358}" type="presParOf" srcId="{D0B9F255-250B-471E-969D-2BE40AC986FF}" destId="{948D3A43-4890-479E-AD57-BDFF8CB49B51}" srcOrd="1" destOrd="0" presId="urn:microsoft.com/office/officeart/2005/8/layout/hierarchy2"/>
    <dgm:cxn modelId="{8433A635-E50F-4AD3-8B8F-149B1AB4DC85}" type="presParOf" srcId="{948D3A43-4890-479E-AD57-BDFF8CB49B51}" destId="{22A6BCE6-0C85-4E8D-B6BC-24CE9B578940}" srcOrd="0" destOrd="0" presId="urn:microsoft.com/office/officeart/2005/8/layout/hierarchy2"/>
    <dgm:cxn modelId="{EEB74D60-BF39-4988-8949-051A34E8763D}" type="presParOf" srcId="{948D3A43-4890-479E-AD57-BDFF8CB49B51}" destId="{0E192902-ED7A-4B47-BCC0-6FDA81BC54C5}" srcOrd="1" destOrd="0" presId="urn:microsoft.com/office/officeart/2005/8/layout/hierarchy2"/>
    <dgm:cxn modelId="{DDA335EC-84FF-429D-8219-14CE1A55E4F9}" type="presParOf" srcId="{0E192902-ED7A-4B47-BCC0-6FDA81BC54C5}" destId="{EF938912-7DEB-430F-9D13-781A96478DDD}" srcOrd="0" destOrd="0" presId="urn:microsoft.com/office/officeart/2005/8/layout/hierarchy2"/>
    <dgm:cxn modelId="{8F502016-13F3-4E4E-93D1-33166935EB0D}" type="presParOf" srcId="{EF938912-7DEB-430F-9D13-781A96478DDD}" destId="{E024F1FE-0E98-4B45-9C45-30EC56DAD6DB}" srcOrd="0" destOrd="0" presId="urn:microsoft.com/office/officeart/2005/8/layout/hierarchy2"/>
    <dgm:cxn modelId="{6F9BF1A3-20A6-415D-96BE-D0DF492AF61B}" type="presParOf" srcId="{0E192902-ED7A-4B47-BCC0-6FDA81BC54C5}" destId="{1B5A5A3E-85CD-4106-84A3-D8D69ABC2DD0}" srcOrd="1" destOrd="0" presId="urn:microsoft.com/office/officeart/2005/8/layout/hierarchy2"/>
    <dgm:cxn modelId="{BDD7B4DC-FFE2-4476-ACFD-693A63BA12B0}" type="presParOf" srcId="{1B5A5A3E-85CD-4106-84A3-D8D69ABC2DD0}" destId="{A573E6B3-6042-41E6-94D0-3BE4DFCAD74F}" srcOrd="0" destOrd="0" presId="urn:microsoft.com/office/officeart/2005/8/layout/hierarchy2"/>
    <dgm:cxn modelId="{75C1050E-66BE-4814-8C19-015ECEE83318}" type="presParOf" srcId="{1B5A5A3E-85CD-4106-84A3-D8D69ABC2DD0}" destId="{CED56669-0672-4EBF-B38A-51718AC868F6}" srcOrd="1" destOrd="0" presId="urn:microsoft.com/office/officeart/2005/8/layout/hierarchy2"/>
    <dgm:cxn modelId="{B25542F8-1B37-4674-BB44-C47408DD2F1C}" type="presParOf" srcId="{0E192902-ED7A-4B47-BCC0-6FDA81BC54C5}" destId="{3170330F-0765-478F-B072-040CA2F90EB0}" srcOrd="2" destOrd="0" presId="urn:microsoft.com/office/officeart/2005/8/layout/hierarchy2"/>
    <dgm:cxn modelId="{5441F9D7-6794-4A5F-A195-9BCE0DD6529C}" type="presParOf" srcId="{3170330F-0765-478F-B072-040CA2F90EB0}" destId="{4A1B5FD3-010E-449B-ACBF-C38F654433D4}" srcOrd="0" destOrd="0" presId="urn:microsoft.com/office/officeart/2005/8/layout/hierarchy2"/>
    <dgm:cxn modelId="{00C7081A-2974-45E4-8EF5-B9814C6F1B2A}" type="presParOf" srcId="{0E192902-ED7A-4B47-BCC0-6FDA81BC54C5}" destId="{503E9552-21BA-497A-BD0B-839FE8F2CE73}" srcOrd="3" destOrd="0" presId="urn:microsoft.com/office/officeart/2005/8/layout/hierarchy2"/>
    <dgm:cxn modelId="{63C0E321-F140-4B99-B225-058C60839520}" type="presParOf" srcId="{503E9552-21BA-497A-BD0B-839FE8F2CE73}" destId="{3D2A9721-B152-4D12-BF52-CEC041EB503C}" srcOrd="0" destOrd="0" presId="urn:microsoft.com/office/officeart/2005/8/layout/hierarchy2"/>
    <dgm:cxn modelId="{690DF8F5-BFCB-4884-89E5-91445358CCE5}" type="presParOf" srcId="{503E9552-21BA-497A-BD0B-839FE8F2CE73}" destId="{7C41DCFF-F9DC-49C4-A005-BD79CBD6A70D}" srcOrd="1" destOrd="0" presId="urn:microsoft.com/office/officeart/2005/8/layout/hierarchy2"/>
    <dgm:cxn modelId="{B90DCDEC-BD38-4AFE-8CFD-1A00FD2C5969}" type="presParOf" srcId="{D0B9F255-250B-471E-969D-2BE40AC986FF}" destId="{08F77873-12BF-4ACF-86F6-64117966CEE7}" srcOrd="2" destOrd="0" presId="urn:microsoft.com/office/officeart/2005/8/layout/hierarchy2"/>
    <dgm:cxn modelId="{78E3760B-6E71-4E68-8B73-14DC18D69C97}" type="presParOf" srcId="{08F77873-12BF-4ACF-86F6-64117966CEE7}" destId="{D465E93C-1571-41E1-8137-B8A349AE5C7F}" srcOrd="0" destOrd="0" presId="urn:microsoft.com/office/officeart/2005/8/layout/hierarchy2"/>
    <dgm:cxn modelId="{62CDEE3F-C41E-4482-A2C8-1FBAD76CFE35}" type="presParOf" srcId="{D0B9F255-250B-471E-969D-2BE40AC986FF}" destId="{B73CCA79-4267-4490-810E-6E4BB9869A92}" srcOrd="3" destOrd="0" presId="urn:microsoft.com/office/officeart/2005/8/layout/hierarchy2"/>
    <dgm:cxn modelId="{E699EE9D-2CC0-4B01-A7E0-38803711133A}" type="presParOf" srcId="{B73CCA79-4267-4490-810E-6E4BB9869A92}" destId="{A26E756E-C3A1-4CEE-ABE1-191D125FCA0B}" srcOrd="0" destOrd="0" presId="urn:microsoft.com/office/officeart/2005/8/layout/hierarchy2"/>
    <dgm:cxn modelId="{1BC5853D-AE87-46B6-8D25-3BD05E73EFE8}" type="presParOf" srcId="{B73CCA79-4267-4490-810E-6E4BB9869A92}" destId="{11F01E8A-AD3B-4EAF-898E-C491407E6A90}" srcOrd="1" destOrd="0" presId="urn:microsoft.com/office/officeart/2005/8/layout/hierarchy2"/>
    <dgm:cxn modelId="{9974F3B5-E507-424A-B4C4-077C0B08B79C}" type="presParOf" srcId="{11F01E8A-AD3B-4EAF-898E-C491407E6A90}" destId="{9688D41F-B4AB-4303-B100-1193FF2DCD40}" srcOrd="0" destOrd="0" presId="urn:microsoft.com/office/officeart/2005/8/layout/hierarchy2"/>
    <dgm:cxn modelId="{49E44AC4-DD97-46EC-82AD-034BB5DDE71D}" type="presParOf" srcId="{9688D41F-B4AB-4303-B100-1193FF2DCD40}" destId="{5D4A78F0-AA8B-444F-8E60-63A4F31CB918}" srcOrd="0" destOrd="0" presId="urn:microsoft.com/office/officeart/2005/8/layout/hierarchy2"/>
    <dgm:cxn modelId="{0C6077F3-4124-49E8-8959-3D3022D08FE8}" type="presParOf" srcId="{11F01E8A-AD3B-4EAF-898E-C491407E6A90}" destId="{2492FE66-D61C-445E-BAE4-7262A1CBF903}" srcOrd="1" destOrd="0" presId="urn:microsoft.com/office/officeart/2005/8/layout/hierarchy2"/>
    <dgm:cxn modelId="{B504D968-C513-443C-9741-C785A9D39D6A}" type="presParOf" srcId="{2492FE66-D61C-445E-BAE4-7262A1CBF903}" destId="{71C2FDA8-E0F1-48CB-9888-348AE4D85BB0}" srcOrd="0" destOrd="0" presId="urn:microsoft.com/office/officeart/2005/8/layout/hierarchy2"/>
    <dgm:cxn modelId="{5659EC66-C75B-4082-9EEE-8377DCD01969}" type="presParOf" srcId="{2492FE66-D61C-445E-BAE4-7262A1CBF903}" destId="{F17DF543-B54D-4E50-B7E0-26F66D4DCB9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765FFB-B5DF-460C-ADC1-E73FB241079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7CEB36-C9D2-4FEC-911F-534F7F5DE714}">
      <dgm:prSet phldrT="[Текст]"/>
      <dgm:spPr>
        <a:solidFill>
          <a:schemeClr val="accent1">
            <a:lumMod val="75000"/>
          </a:schemeClr>
        </a:solidFill>
        <a:ln>
          <a:solidFill>
            <a:schemeClr val="lt1">
              <a:hueOff val="0"/>
              <a:satOff val="0"/>
              <a:lumOff val="0"/>
              <a:alpha val="66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reezing" dir="t"/>
        </a:scene3d>
        <a:sp3d>
          <a:bevelT prst="relaxedInset"/>
        </a:sp3d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Подведомственные Росздравнадзору ФГБУ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3ABCE2-21C8-480A-88DE-85899EB57E5E}" type="parTrans" cxnId="{6081A5BD-6A98-4DD6-B985-D94EE16EBB66}">
      <dgm:prSet/>
      <dgm:spPr/>
      <dgm:t>
        <a:bodyPr/>
        <a:lstStyle/>
        <a:p>
          <a:endParaRPr lang="ru-RU"/>
        </a:p>
      </dgm:t>
    </dgm:pt>
    <dgm:pt modelId="{E7855480-FC9E-4DB9-AEBE-A25C638E2572}" type="sibTrans" cxnId="{6081A5BD-6A98-4DD6-B985-D94EE16EBB66}">
      <dgm:prSet/>
      <dgm:spPr/>
      <dgm:t>
        <a:bodyPr/>
        <a:lstStyle/>
        <a:p>
          <a:endParaRPr lang="ru-RU"/>
        </a:p>
      </dgm:t>
    </dgm:pt>
    <dgm:pt modelId="{EC7954F7-DC57-4328-89BF-9FD03446506B}">
      <dgm:prSet phldrT="[Текст]" custT="1"/>
      <dgm:spPr>
        <a:solidFill>
          <a:schemeClr val="accent1">
            <a:lumMod val="75000"/>
          </a:schemeClr>
        </a:solidFill>
        <a:ln>
          <a:solidFill>
            <a:schemeClr val="lt1">
              <a:hueOff val="0"/>
              <a:satOff val="0"/>
              <a:lumOff val="0"/>
              <a:alpha val="66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reezing" dir="t"/>
        </a:scene3d>
        <a:sp3d>
          <a:bevelT prst="relaxedInset"/>
        </a:sp3d>
      </dgm:spPr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Всероссийский научно-исследовательский и испытательный институт медицинской техники Росздравнадзора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A29CD0-6410-40E4-9519-443ED8AF7372}" type="parTrans" cxnId="{BABE2496-57AD-419B-8E0D-B2063EC4415C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8F0F7708-8DA3-4630-9799-87F49051F66D}" type="sibTrans" cxnId="{BABE2496-57AD-419B-8E0D-B2063EC4415C}">
      <dgm:prSet/>
      <dgm:spPr/>
      <dgm:t>
        <a:bodyPr/>
        <a:lstStyle/>
        <a:p>
          <a:endParaRPr lang="ru-RU"/>
        </a:p>
      </dgm:t>
    </dgm:pt>
    <dgm:pt modelId="{53D9FF05-D74E-4B03-B97C-3BD0F647D11C}">
      <dgm:prSet phldrT="[Текст]" custT="1"/>
      <dgm:spPr>
        <a:solidFill>
          <a:schemeClr val="accent1">
            <a:lumMod val="75000"/>
          </a:schemeClr>
        </a:solidFill>
        <a:ln>
          <a:solidFill>
            <a:schemeClr val="lt1">
              <a:hueOff val="0"/>
              <a:satOff val="0"/>
              <a:lumOff val="0"/>
              <a:alpha val="66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reezing" dir="t"/>
        </a:scene3d>
        <a:sp3d>
          <a:bevelT prst="relaxedInset"/>
        </a:sp3d>
      </dgm:spPr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 мониторинга и клинико-экономической экспертизы Росздравнадзора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FE0836-38B9-4C3E-A727-7BD1D4966739}" type="parTrans" cxnId="{7A53D884-B687-4813-A0D8-9BF4FBBD6905}">
      <dgm:prSet/>
      <dgm:spPr>
        <a:solidFill>
          <a:schemeClr val="bg2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BA19DF2C-746A-49AF-A269-CD696D47FA62}" type="sibTrans" cxnId="{7A53D884-B687-4813-A0D8-9BF4FBBD6905}">
      <dgm:prSet/>
      <dgm:spPr/>
      <dgm:t>
        <a:bodyPr/>
        <a:lstStyle/>
        <a:p>
          <a:endParaRPr lang="ru-RU"/>
        </a:p>
      </dgm:t>
    </dgm:pt>
    <dgm:pt modelId="{5D27BB9E-26F6-41A4-BBCC-3AF3CF45E8AF}" type="pres">
      <dgm:prSet presAssocID="{0B765FFB-B5DF-460C-ADC1-E73FB241079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71E29C-644F-4450-A7BE-F13BB1FD000B}" type="pres">
      <dgm:prSet presAssocID="{3B7CEB36-C9D2-4FEC-911F-534F7F5DE714}" presName="root1" presStyleCnt="0"/>
      <dgm:spPr/>
    </dgm:pt>
    <dgm:pt modelId="{21162AF0-1DB3-4E2A-AE4B-365EC7831B42}" type="pres">
      <dgm:prSet presAssocID="{3B7CEB36-C9D2-4FEC-911F-534F7F5DE714}" presName="LevelOneTextNode" presStyleLbl="node0" presStyleIdx="0" presStyleCnt="1" custScaleX="396814" custScaleY="259569" custLinFactX="-225827" custLinFactNeighborX="-300000" custLinFactNeighborY="-6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456303-0E18-4696-8020-942AC3A317DC}" type="pres">
      <dgm:prSet presAssocID="{3B7CEB36-C9D2-4FEC-911F-534F7F5DE714}" presName="level2hierChild" presStyleCnt="0"/>
      <dgm:spPr/>
    </dgm:pt>
    <dgm:pt modelId="{89B939CD-8A15-4CFC-9ED1-5039032E6C54}" type="pres">
      <dgm:prSet presAssocID="{25A29CD0-6410-40E4-9519-443ED8AF737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2CF2EF2-D14E-4C40-9DE4-C017CAD0C6AB}" type="pres">
      <dgm:prSet presAssocID="{25A29CD0-6410-40E4-9519-443ED8AF737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0939AC8-918A-4336-9E05-F9D7831B3703}" type="pres">
      <dgm:prSet presAssocID="{EC7954F7-DC57-4328-89BF-9FD03446506B}" presName="root2" presStyleCnt="0"/>
      <dgm:spPr/>
    </dgm:pt>
    <dgm:pt modelId="{AC8F59B2-82C3-439D-B57D-AF592A152912}" type="pres">
      <dgm:prSet presAssocID="{EC7954F7-DC57-4328-89BF-9FD03446506B}" presName="LevelTwoTextNode" presStyleLbl="node2" presStyleIdx="0" presStyleCnt="2" custScaleX="650119" custScaleY="444349" custLinFactX="3667" custLinFactNeighborX="100000" custLinFactNeighborY="39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3FF7AA-3E9D-4BCA-ACAF-BE792091836F}" type="pres">
      <dgm:prSet presAssocID="{EC7954F7-DC57-4328-89BF-9FD03446506B}" presName="level3hierChild" presStyleCnt="0"/>
      <dgm:spPr/>
    </dgm:pt>
    <dgm:pt modelId="{35B1A167-5642-42E4-9847-F1D180D2ABF9}" type="pres">
      <dgm:prSet presAssocID="{37FE0836-38B9-4C3E-A727-7BD1D4966739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73BA46F5-D915-4078-9468-0E420228D7E8}" type="pres">
      <dgm:prSet presAssocID="{37FE0836-38B9-4C3E-A727-7BD1D4966739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26D1515-F2BE-4F3F-81FA-C66DE917ACFF}" type="pres">
      <dgm:prSet presAssocID="{53D9FF05-D74E-4B03-B97C-3BD0F647D11C}" presName="root2" presStyleCnt="0"/>
      <dgm:spPr/>
    </dgm:pt>
    <dgm:pt modelId="{DB16C180-E3CC-4F78-9AED-41C08BDBABBC}" type="pres">
      <dgm:prSet presAssocID="{53D9FF05-D74E-4B03-B97C-3BD0F647D11C}" presName="LevelTwoTextNode" presStyleLbl="node2" presStyleIdx="1" presStyleCnt="2" custScaleX="654547" custScaleY="435901" custLinFactX="3309" custLinFactNeighborX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E2E621-4028-4280-ADBC-7B3177F49199}" type="pres">
      <dgm:prSet presAssocID="{53D9FF05-D74E-4B03-B97C-3BD0F647D11C}" presName="level3hierChild" presStyleCnt="0"/>
      <dgm:spPr/>
    </dgm:pt>
  </dgm:ptLst>
  <dgm:cxnLst>
    <dgm:cxn modelId="{3F46A3E8-7916-4200-A972-8A70B193D4CD}" type="presOf" srcId="{25A29CD0-6410-40E4-9519-443ED8AF7372}" destId="{89B939CD-8A15-4CFC-9ED1-5039032E6C54}" srcOrd="0" destOrd="0" presId="urn:microsoft.com/office/officeart/2008/layout/HorizontalMultiLevelHierarchy"/>
    <dgm:cxn modelId="{E579763D-ED5B-482B-A20F-C998A64BE86E}" type="presOf" srcId="{3B7CEB36-C9D2-4FEC-911F-534F7F5DE714}" destId="{21162AF0-1DB3-4E2A-AE4B-365EC7831B42}" srcOrd="0" destOrd="0" presId="urn:microsoft.com/office/officeart/2008/layout/HorizontalMultiLevelHierarchy"/>
    <dgm:cxn modelId="{732EBED3-7286-4E03-88EC-98A427190299}" type="presOf" srcId="{37FE0836-38B9-4C3E-A727-7BD1D4966739}" destId="{35B1A167-5642-42E4-9847-F1D180D2ABF9}" srcOrd="0" destOrd="0" presId="urn:microsoft.com/office/officeart/2008/layout/HorizontalMultiLevelHierarchy"/>
    <dgm:cxn modelId="{6081A5BD-6A98-4DD6-B985-D94EE16EBB66}" srcId="{0B765FFB-B5DF-460C-ADC1-E73FB2410790}" destId="{3B7CEB36-C9D2-4FEC-911F-534F7F5DE714}" srcOrd="0" destOrd="0" parTransId="{293ABCE2-21C8-480A-88DE-85899EB57E5E}" sibTransId="{E7855480-FC9E-4DB9-AEBE-A25C638E2572}"/>
    <dgm:cxn modelId="{9CCAFEB9-9AA3-4F4D-8520-DC63485820C4}" type="presOf" srcId="{0B765FFB-B5DF-460C-ADC1-E73FB2410790}" destId="{5D27BB9E-26F6-41A4-BBCC-3AF3CF45E8AF}" srcOrd="0" destOrd="0" presId="urn:microsoft.com/office/officeart/2008/layout/HorizontalMultiLevelHierarchy"/>
    <dgm:cxn modelId="{3F6DB9FC-A644-46E2-8B14-9927F2D19EF4}" type="presOf" srcId="{25A29CD0-6410-40E4-9519-443ED8AF7372}" destId="{02CF2EF2-D14E-4C40-9DE4-C017CAD0C6AB}" srcOrd="1" destOrd="0" presId="urn:microsoft.com/office/officeart/2008/layout/HorizontalMultiLevelHierarchy"/>
    <dgm:cxn modelId="{590A1926-4C1D-4F84-B019-1257F64336E9}" type="presOf" srcId="{53D9FF05-D74E-4B03-B97C-3BD0F647D11C}" destId="{DB16C180-E3CC-4F78-9AED-41C08BDBABBC}" srcOrd="0" destOrd="0" presId="urn:microsoft.com/office/officeart/2008/layout/HorizontalMultiLevelHierarchy"/>
    <dgm:cxn modelId="{7A53D884-B687-4813-A0D8-9BF4FBBD6905}" srcId="{3B7CEB36-C9D2-4FEC-911F-534F7F5DE714}" destId="{53D9FF05-D74E-4B03-B97C-3BD0F647D11C}" srcOrd="1" destOrd="0" parTransId="{37FE0836-38B9-4C3E-A727-7BD1D4966739}" sibTransId="{BA19DF2C-746A-49AF-A269-CD696D47FA62}"/>
    <dgm:cxn modelId="{BABE2496-57AD-419B-8E0D-B2063EC4415C}" srcId="{3B7CEB36-C9D2-4FEC-911F-534F7F5DE714}" destId="{EC7954F7-DC57-4328-89BF-9FD03446506B}" srcOrd="0" destOrd="0" parTransId="{25A29CD0-6410-40E4-9519-443ED8AF7372}" sibTransId="{8F0F7708-8DA3-4630-9799-87F49051F66D}"/>
    <dgm:cxn modelId="{3BF3A38A-513C-4C2A-AA93-3C03934B777C}" type="presOf" srcId="{EC7954F7-DC57-4328-89BF-9FD03446506B}" destId="{AC8F59B2-82C3-439D-B57D-AF592A152912}" srcOrd="0" destOrd="0" presId="urn:microsoft.com/office/officeart/2008/layout/HorizontalMultiLevelHierarchy"/>
    <dgm:cxn modelId="{69A68043-227E-4FA1-B02D-9FAB91C4B9F1}" type="presOf" srcId="{37FE0836-38B9-4C3E-A727-7BD1D4966739}" destId="{73BA46F5-D915-4078-9468-0E420228D7E8}" srcOrd="1" destOrd="0" presId="urn:microsoft.com/office/officeart/2008/layout/HorizontalMultiLevelHierarchy"/>
    <dgm:cxn modelId="{9EB701D5-EF07-40D2-9CD0-4AA667618A72}" type="presParOf" srcId="{5D27BB9E-26F6-41A4-BBCC-3AF3CF45E8AF}" destId="{7471E29C-644F-4450-A7BE-F13BB1FD000B}" srcOrd="0" destOrd="0" presId="urn:microsoft.com/office/officeart/2008/layout/HorizontalMultiLevelHierarchy"/>
    <dgm:cxn modelId="{59178CC6-4CF6-4319-97CF-842B035F4C43}" type="presParOf" srcId="{7471E29C-644F-4450-A7BE-F13BB1FD000B}" destId="{21162AF0-1DB3-4E2A-AE4B-365EC7831B42}" srcOrd="0" destOrd="0" presId="urn:microsoft.com/office/officeart/2008/layout/HorizontalMultiLevelHierarchy"/>
    <dgm:cxn modelId="{245E0BBE-EF28-47DA-9A26-632D803FB317}" type="presParOf" srcId="{7471E29C-644F-4450-A7BE-F13BB1FD000B}" destId="{DF456303-0E18-4696-8020-942AC3A317DC}" srcOrd="1" destOrd="0" presId="urn:microsoft.com/office/officeart/2008/layout/HorizontalMultiLevelHierarchy"/>
    <dgm:cxn modelId="{3E67A226-BE9F-4597-8738-4DB31F77523E}" type="presParOf" srcId="{DF456303-0E18-4696-8020-942AC3A317DC}" destId="{89B939CD-8A15-4CFC-9ED1-5039032E6C54}" srcOrd="0" destOrd="0" presId="urn:microsoft.com/office/officeart/2008/layout/HorizontalMultiLevelHierarchy"/>
    <dgm:cxn modelId="{82082C81-DA2A-46CB-A958-6D8C36C8661E}" type="presParOf" srcId="{89B939CD-8A15-4CFC-9ED1-5039032E6C54}" destId="{02CF2EF2-D14E-4C40-9DE4-C017CAD0C6AB}" srcOrd="0" destOrd="0" presId="urn:microsoft.com/office/officeart/2008/layout/HorizontalMultiLevelHierarchy"/>
    <dgm:cxn modelId="{8B54B095-6F12-4A89-BB3D-CF2946EDF5DD}" type="presParOf" srcId="{DF456303-0E18-4696-8020-942AC3A317DC}" destId="{D0939AC8-918A-4336-9E05-F9D7831B3703}" srcOrd="1" destOrd="0" presId="urn:microsoft.com/office/officeart/2008/layout/HorizontalMultiLevelHierarchy"/>
    <dgm:cxn modelId="{F0236AFD-1965-4C9A-B221-E8AD47F2B3EF}" type="presParOf" srcId="{D0939AC8-918A-4336-9E05-F9D7831B3703}" destId="{AC8F59B2-82C3-439D-B57D-AF592A152912}" srcOrd="0" destOrd="0" presId="urn:microsoft.com/office/officeart/2008/layout/HorizontalMultiLevelHierarchy"/>
    <dgm:cxn modelId="{EB2A8BEB-ACB2-4403-9671-53DEBA2310F8}" type="presParOf" srcId="{D0939AC8-918A-4336-9E05-F9D7831B3703}" destId="{6F3FF7AA-3E9D-4BCA-ACAF-BE792091836F}" srcOrd="1" destOrd="0" presId="urn:microsoft.com/office/officeart/2008/layout/HorizontalMultiLevelHierarchy"/>
    <dgm:cxn modelId="{7738D52A-D1BE-4419-BF30-C19482F49C50}" type="presParOf" srcId="{DF456303-0E18-4696-8020-942AC3A317DC}" destId="{35B1A167-5642-42E4-9847-F1D180D2ABF9}" srcOrd="2" destOrd="0" presId="urn:microsoft.com/office/officeart/2008/layout/HorizontalMultiLevelHierarchy"/>
    <dgm:cxn modelId="{4D059D78-FBC6-4210-8FAD-79850F627197}" type="presParOf" srcId="{35B1A167-5642-42E4-9847-F1D180D2ABF9}" destId="{73BA46F5-D915-4078-9468-0E420228D7E8}" srcOrd="0" destOrd="0" presId="urn:microsoft.com/office/officeart/2008/layout/HorizontalMultiLevelHierarchy"/>
    <dgm:cxn modelId="{8235A82E-032D-49AB-B93C-91D54657F9D7}" type="presParOf" srcId="{DF456303-0E18-4696-8020-942AC3A317DC}" destId="{D26D1515-F2BE-4F3F-81FA-C66DE917ACFF}" srcOrd="3" destOrd="0" presId="urn:microsoft.com/office/officeart/2008/layout/HorizontalMultiLevelHierarchy"/>
    <dgm:cxn modelId="{8B81355C-0DB1-4724-8A57-79072D49D2B0}" type="presParOf" srcId="{D26D1515-F2BE-4F3F-81FA-C66DE917ACFF}" destId="{DB16C180-E3CC-4F78-9AED-41C08BDBABBC}" srcOrd="0" destOrd="0" presId="urn:microsoft.com/office/officeart/2008/layout/HorizontalMultiLevelHierarchy"/>
    <dgm:cxn modelId="{7156123E-F538-4B46-B72E-D1C54E5734D6}" type="presParOf" srcId="{D26D1515-F2BE-4F3F-81FA-C66DE917ACFF}" destId="{D4E2E621-4028-4280-ADBC-7B3177F4919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360065-2588-4953-A477-C5000EBA25F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BA53E-5AEC-4E83-B905-702612962023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dirty="0" smtClean="0"/>
        </a:p>
        <a:p>
          <a:r>
            <a:rPr lang="ru-RU" dirty="0" smtClean="0"/>
            <a:t>КОДЕКС РОССИЙСКОЙ ФЕДЕРАЦИИ</a:t>
          </a:r>
        </a:p>
        <a:p>
          <a:r>
            <a:rPr lang="ru-RU" dirty="0" smtClean="0"/>
            <a:t>ОБ АДМИНИСТРАТИВНЫХ ПРАВОНАРУШЕНИЯХ</a:t>
          </a:r>
        </a:p>
        <a:p>
          <a:r>
            <a:rPr lang="ru-RU" dirty="0" smtClean="0"/>
            <a:t> </a:t>
          </a:r>
          <a:endParaRPr lang="ru-RU" dirty="0"/>
        </a:p>
      </dgm:t>
    </dgm:pt>
    <dgm:pt modelId="{9C64F212-40BC-4FE6-AD6E-9AFF23B7160C}" type="parTrans" cxnId="{20B40A0C-1B9D-47C4-94F7-E0107CF39112}">
      <dgm:prSet/>
      <dgm:spPr/>
      <dgm:t>
        <a:bodyPr/>
        <a:lstStyle/>
        <a:p>
          <a:endParaRPr lang="ru-RU"/>
        </a:p>
      </dgm:t>
    </dgm:pt>
    <dgm:pt modelId="{0D59EADD-7684-430F-80CE-07792593827F}" type="sibTrans" cxnId="{20B40A0C-1B9D-47C4-94F7-E0107CF39112}">
      <dgm:prSet/>
      <dgm:spPr/>
      <dgm:t>
        <a:bodyPr/>
        <a:lstStyle/>
        <a:p>
          <a:endParaRPr lang="ru-RU"/>
        </a:p>
      </dgm:t>
    </dgm:pt>
    <dgm:pt modelId="{CDF8D9D9-CD66-4897-B50B-AB4B7FF9D4CD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sz="1100" dirty="0"/>
        </a:p>
      </dgm:t>
    </dgm:pt>
    <dgm:pt modelId="{57B9F26E-C9E6-4BEA-8A2E-B90DB72F2D51}" type="parTrans" cxnId="{8C692A6F-6DC2-46AC-A479-03F566245510}">
      <dgm:prSet/>
      <dgm:spPr/>
      <dgm:t>
        <a:bodyPr/>
        <a:lstStyle/>
        <a:p>
          <a:endParaRPr lang="ru-RU"/>
        </a:p>
      </dgm:t>
    </dgm:pt>
    <dgm:pt modelId="{11F59C71-6FA3-4D08-B899-75A66E76B642}" type="sibTrans" cxnId="{8C692A6F-6DC2-46AC-A479-03F566245510}">
      <dgm:prSet/>
      <dgm:spPr/>
      <dgm:t>
        <a:bodyPr/>
        <a:lstStyle/>
        <a:p>
          <a:endParaRPr lang="ru-RU"/>
        </a:p>
      </dgm:t>
    </dgm:pt>
    <dgm:pt modelId="{367DBA15-7D6F-4CA6-A611-8BBAAD8F9ED5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УГОЛОВНЫЙ КОДЕКС РОССИЙСКОЙ ФЕДЕРАЦИИ</a:t>
          </a:r>
        </a:p>
        <a:p>
          <a:endParaRPr lang="ru-RU" dirty="0"/>
        </a:p>
      </dgm:t>
    </dgm:pt>
    <dgm:pt modelId="{B518680A-0A53-4B19-B938-4B33D57B7FEC}" type="parTrans" cxnId="{EDE6A111-5CBB-4FDC-BF6B-3805D20413BD}">
      <dgm:prSet/>
      <dgm:spPr/>
      <dgm:t>
        <a:bodyPr/>
        <a:lstStyle/>
        <a:p>
          <a:endParaRPr lang="ru-RU"/>
        </a:p>
      </dgm:t>
    </dgm:pt>
    <dgm:pt modelId="{E8CCEE5B-531F-4BE6-82FE-170F72ADDB31}" type="sibTrans" cxnId="{EDE6A111-5CBB-4FDC-BF6B-3805D20413BD}">
      <dgm:prSet/>
      <dgm:spPr/>
      <dgm:t>
        <a:bodyPr/>
        <a:lstStyle/>
        <a:p>
          <a:endParaRPr lang="ru-RU"/>
        </a:p>
      </dgm:t>
    </dgm:pt>
    <dgm:pt modelId="{5805B971-6775-4211-9929-0DDAAA14B54A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000" b="1" dirty="0" smtClean="0"/>
            <a:t>Статья 235.1. Незаконное производство лекарственных средств и медицинских изделий</a:t>
          </a:r>
          <a:endParaRPr lang="ru-RU" sz="1000" b="1" dirty="0"/>
        </a:p>
      </dgm:t>
    </dgm:pt>
    <dgm:pt modelId="{C951F717-C8F6-4312-BACD-C6728BDC1E3E}" type="parTrans" cxnId="{E9BE6EDD-CC38-4D7E-ACC9-8DDAC531FDA8}">
      <dgm:prSet/>
      <dgm:spPr/>
      <dgm:t>
        <a:bodyPr/>
        <a:lstStyle/>
        <a:p>
          <a:endParaRPr lang="ru-RU"/>
        </a:p>
      </dgm:t>
    </dgm:pt>
    <dgm:pt modelId="{8869B7CF-7152-46F7-A443-77A7A1DE2923}" type="sibTrans" cxnId="{E9BE6EDD-CC38-4D7E-ACC9-8DDAC531FDA8}">
      <dgm:prSet/>
      <dgm:spPr/>
      <dgm:t>
        <a:bodyPr/>
        <a:lstStyle/>
        <a:p>
          <a:endParaRPr lang="ru-RU"/>
        </a:p>
      </dgm:t>
    </dgm:pt>
    <dgm:pt modelId="{A5CFC11A-6EE2-456C-9FB6-A9D47558D906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000" b="1" dirty="0" smtClean="0"/>
            <a:t>Статья 327.2. Подделка документов на лекарственные средства или медицинские изделия или упаковки лекарственных средств или медицинских изделий</a:t>
          </a:r>
          <a:endParaRPr lang="ru-RU" sz="1000" b="1" dirty="0"/>
        </a:p>
      </dgm:t>
    </dgm:pt>
    <dgm:pt modelId="{60BEE7B3-3983-4F49-8F0B-3EFD1C3F5BE2}" type="parTrans" cxnId="{181338D1-99EE-4CE4-92E9-D19706C97696}">
      <dgm:prSet/>
      <dgm:spPr/>
      <dgm:t>
        <a:bodyPr/>
        <a:lstStyle/>
        <a:p>
          <a:endParaRPr lang="ru-RU"/>
        </a:p>
      </dgm:t>
    </dgm:pt>
    <dgm:pt modelId="{23045224-C413-4285-B1B2-C9AA1B28000C}" type="sibTrans" cxnId="{181338D1-99EE-4CE4-92E9-D19706C97696}">
      <dgm:prSet/>
      <dgm:spPr/>
      <dgm:t>
        <a:bodyPr/>
        <a:lstStyle/>
        <a:p>
          <a:endParaRPr lang="ru-RU"/>
        </a:p>
      </dgm:t>
    </dgm:pt>
    <dgm:pt modelId="{7B08086A-7ABC-481C-821C-962813548805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100" b="1" dirty="0" smtClean="0"/>
            <a:t>Статья 6.28. Нарушение установленных правил в сфере обращения медицинских изделий</a:t>
          </a:r>
          <a:endParaRPr lang="ru-RU" sz="1100" b="1" dirty="0"/>
        </a:p>
      </dgm:t>
    </dgm:pt>
    <dgm:pt modelId="{6F9172C1-95CB-4176-B44C-F20860688A6E}" type="parTrans" cxnId="{9F212529-16EB-4E43-B810-513E5F2B6858}">
      <dgm:prSet/>
      <dgm:spPr/>
      <dgm:t>
        <a:bodyPr/>
        <a:lstStyle/>
        <a:p>
          <a:endParaRPr lang="ru-RU"/>
        </a:p>
      </dgm:t>
    </dgm:pt>
    <dgm:pt modelId="{F5BA7FAD-7BEB-495C-B52E-13627F3F3775}" type="sibTrans" cxnId="{9F212529-16EB-4E43-B810-513E5F2B6858}">
      <dgm:prSet/>
      <dgm:spPr/>
      <dgm:t>
        <a:bodyPr/>
        <a:lstStyle/>
        <a:p>
          <a:endParaRPr lang="ru-RU"/>
        </a:p>
      </dgm:t>
    </dgm:pt>
    <dgm:pt modelId="{62169DF9-256C-40CA-8DD0-A95391B184C4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sz="1100" b="1" dirty="0"/>
        </a:p>
      </dgm:t>
    </dgm:pt>
    <dgm:pt modelId="{2F43DEC7-06A6-49FC-92B8-FCDC14941605}" type="parTrans" cxnId="{BDF9C8BB-1F1A-47A8-9D6A-94C30E708CAF}">
      <dgm:prSet/>
      <dgm:spPr/>
      <dgm:t>
        <a:bodyPr/>
        <a:lstStyle/>
        <a:p>
          <a:endParaRPr lang="ru-RU"/>
        </a:p>
      </dgm:t>
    </dgm:pt>
    <dgm:pt modelId="{3B26B236-489D-4AAB-89C6-5E41544CC34E}" type="sibTrans" cxnId="{BDF9C8BB-1F1A-47A8-9D6A-94C30E708CAF}">
      <dgm:prSet/>
      <dgm:spPr/>
      <dgm:t>
        <a:bodyPr/>
        <a:lstStyle/>
        <a:p>
          <a:endParaRPr lang="ru-RU"/>
        </a:p>
      </dgm:t>
    </dgm:pt>
    <dgm:pt modelId="{C3CC60E0-F520-42A8-9105-9F8F2FFC5DCF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100" b="1" dirty="0" smtClean="0"/>
            <a:t>Статья 6.33. Обращение фальсифицированных, контрафактных, недоброкачественных и незарегистрированных лекарственных средств, медицинских изделий и оборот фальсифицированных биологически активных добавок</a:t>
          </a:r>
          <a:endParaRPr lang="ru-RU" sz="1100" b="1" dirty="0"/>
        </a:p>
      </dgm:t>
    </dgm:pt>
    <dgm:pt modelId="{DA9E2582-07CB-43BC-A04B-368620EAE29C}" type="parTrans" cxnId="{ADCA0962-CF28-4E24-A828-E4FEF3DF4D55}">
      <dgm:prSet/>
      <dgm:spPr/>
      <dgm:t>
        <a:bodyPr/>
        <a:lstStyle/>
        <a:p>
          <a:endParaRPr lang="ru-RU"/>
        </a:p>
      </dgm:t>
    </dgm:pt>
    <dgm:pt modelId="{E2A0E629-2653-4293-9D84-6D8E3706B9AA}" type="sibTrans" cxnId="{ADCA0962-CF28-4E24-A828-E4FEF3DF4D55}">
      <dgm:prSet/>
      <dgm:spPr/>
      <dgm:t>
        <a:bodyPr/>
        <a:lstStyle/>
        <a:p>
          <a:endParaRPr lang="ru-RU"/>
        </a:p>
      </dgm:t>
    </dgm:pt>
    <dgm:pt modelId="{B447B811-B5A9-40CE-9A2B-0B5953C227EC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sz="1000" b="1" dirty="0"/>
        </a:p>
      </dgm:t>
    </dgm:pt>
    <dgm:pt modelId="{D214FE4A-039C-4B85-AE35-34EAE805E5C4}" type="parTrans" cxnId="{F9D10002-1450-4320-BE30-157AD530FFAC}">
      <dgm:prSet/>
      <dgm:spPr/>
      <dgm:t>
        <a:bodyPr/>
        <a:lstStyle/>
        <a:p>
          <a:endParaRPr lang="ru-RU"/>
        </a:p>
      </dgm:t>
    </dgm:pt>
    <dgm:pt modelId="{434D7C20-F32F-4FD7-91BF-F3A53392985B}" type="sibTrans" cxnId="{F9D10002-1450-4320-BE30-157AD530FFAC}">
      <dgm:prSet/>
      <dgm:spPr/>
      <dgm:t>
        <a:bodyPr/>
        <a:lstStyle/>
        <a:p>
          <a:endParaRPr lang="ru-RU"/>
        </a:p>
      </dgm:t>
    </dgm:pt>
    <dgm:pt modelId="{3D63826D-A3D7-4D08-857E-DA1D356A1FF8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sz="1100" dirty="0"/>
        </a:p>
      </dgm:t>
    </dgm:pt>
    <dgm:pt modelId="{2495EE00-FD3B-4AF8-9C7B-039F2052244C}" type="parTrans" cxnId="{42107525-E381-46DF-B3AF-E561D06B76F5}">
      <dgm:prSet/>
      <dgm:spPr/>
      <dgm:t>
        <a:bodyPr/>
        <a:lstStyle/>
        <a:p>
          <a:endParaRPr lang="ru-RU"/>
        </a:p>
      </dgm:t>
    </dgm:pt>
    <dgm:pt modelId="{9DA40A6D-FE31-4D86-81AA-648FFE6BEDE6}" type="sibTrans" cxnId="{42107525-E381-46DF-B3AF-E561D06B76F5}">
      <dgm:prSet/>
      <dgm:spPr/>
      <dgm:t>
        <a:bodyPr/>
        <a:lstStyle/>
        <a:p>
          <a:endParaRPr lang="ru-RU"/>
        </a:p>
      </dgm:t>
    </dgm:pt>
    <dgm:pt modelId="{EE898B5E-9DC7-4739-962F-704DB1C1E4E6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sz="1100" dirty="0"/>
        </a:p>
      </dgm:t>
    </dgm:pt>
    <dgm:pt modelId="{C7FF3108-C7AB-43E7-8077-73D8D5B25DBC}" type="parTrans" cxnId="{42ECC1A8-75B1-4E0B-951A-1316ECDB6844}">
      <dgm:prSet/>
      <dgm:spPr/>
      <dgm:t>
        <a:bodyPr/>
        <a:lstStyle/>
        <a:p>
          <a:endParaRPr lang="ru-RU"/>
        </a:p>
      </dgm:t>
    </dgm:pt>
    <dgm:pt modelId="{EDACF092-8CB1-4D93-BD1D-14C5B2CD0ECB}" type="sibTrans" cxnId="{42ECC1A8-75B1-4E0B-951A-1316ECDB6844}">
      <dgm:prSet/>
      <dgm:spPr/>
      <dgm:t>
        <a:bodyPr/>
        <a:lstStyle/>
        <a:p>
          <a:endParaRPr lang="ru-RU"/>
        </a:p>
      </dgm:t>
    </dgm:pt>
    <dgm:pt modelId="{ECC34DB4-CEB3-44F0-BE0F-E0A32BF1681C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sz="1000" b="1" dirty="0"/>
        </a:p>
      </dgm:t>
    </dgm:pt>
    <dgm:pt modelId="{8A99D0E5-32D5-4FBB-BB0E-0C39E6A1E1CE}" type="parTrans" cxnId="{59C4D03D-9FC0-4202-A80E-0EA46DFD5FE4}">
      <dgm:prSet/>
      <dgm:spPr/>
      <dgm:t>
        <a:bodyPr/>
        <a:lstStyle/>
        <a:p>
          <a:endParaRPr lang="ru-RU"/>
        </a:p>
      </dgm:t>
    </dgm:pt>
    <dgm:pt modelId="{BAE61F18-4069-4D30-9089-2946055B5531}" type="sibTrans" cxnId="{59C4D03D-9FC0-4202-A80E-0EA46DFD5FE4}">
      <dgm:prSet/>
      <dgm:spPr/>
      <dgm:t>
        <a:bodyPr/>
        <a:lstStyle/>
        <a:p>
          <a:endParaRPr lang="ru-RU"/>
        </a:p>
      </dgm:t>
    </dgm:pt>
    <dgm:pt modelId="{E63D984F-9B88-4CE1-8684-4915F896AC13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000" b="1" dirty="0" smtClean="0"/>
            <a:t>Статья 238.1. Обращение фальсифицированных, недоброкачественных и незарегистрированных лекарственных средств, медицинских изделий и оборот фальсифицированных биологически активных добавок</a:t>
          </a:r>
          <a:endParaRPr lang="ru-RU" sz="1000" b="1" dirty="0"/>
        </a:p>
      </dgm:t>
    </dgm:pt>
    <dgm:pt modelId="{3BE77B54-53DE-4B64-99C7-2645F91606C5}" type="parTrans" cxnId="{EA77C66F-2D1E-4A48-A884-8A14C26A2E30}">
      <dgm:prSet/>
      <dgm:spPr/>
      <dgm:t>
        <a:bodyPr/>
        <a:lstStyle/>
        <a:p>
          <a:endParaRPr lang="ru-RU"/>
        </a:p>
      </dgm:t>
    </dgm:pt>
    <dgm:pt modelId="{908333DC-AFEB-453C-981E-02FDDC228249}" type="sibTrans" cxnId="{EA77C66F-2D1E-4A48-A884-8A14C26A2E30}">
      <dgm:prSet/>
      <dgm:spPr/>
      <dgm:t>
        <a:bodyPr/>
        <a:lstStyle/>
        <a:p>
          <a:endParaRPr lang="ru-RU"/>
        </a:p>
      </dgm:t>
    </dgm:pt>
    <dgm:pt modelId="{03C09111-00A3-4FC4-A3FE-BB13E5E1525F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sz="1000" b="1" dirty="0"/>
        </a:p>
      </dgm:t>
    </dgm:pt>
    <dgm:pt modelId="{080EAE8A-D8D5-49FB-8169-341DAC23AF46}" type="parTrans" cxnId="{50491001-0E5C-41C1-9D0B-9957D797D0F4}">
      <dgm:prSet/>
      <dgm:spPr/>
      <dgm:t>
        <a:bodyPr/>
        <a:lstStyle/>
        <a:p>
          <a:endParaRPr lang="ru-RU"/>
        </a:p>
      </dgm:t>
    </dgm:pt>
    <dgm:pt modelId="{9FB88E45-8134-417A-9E95-8E8FB1D7AC2A}" type="sibTrans" cxnId="{50491001-0E5C-41C1-9D0B-9957D797D0F4}">
      <dgm:prSet/>
      <dgm:spPr/>
      <dgm:t>
        <a:bodyPr/>
        <a:lstStyle/>
        <a:p>
          <a:endParaRPr lang="ru-RU"/>
        </a:p>
      </dgm:t>
    </dgm:pt>
    <dgm:pt modelId="{13B23081-C5D8-4E5D-BBCE-264E486D4973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tx2">
              <a:lumMod val="75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sz="1000" b="1" dirty="0"/>
        </a:p>
      </dgm:t>
    </dgm:pt>
    <dgm:pt modelId="{97C6979E-59DB-45B5-AF96-C41D24662D2E}" type="parTrans" cxnId="{819CD0CB-D7E9-442C-8C6B-52EAEB12823E}">
      <dgm:prSet/>
      <dgm:spPr/>
      <dgm:t>
        <a:bodyPr/>
        <a:lstStyle/>
        <a:p>
          <a:endParaRPr lang="ru-RU"/>
        </a:p>
      </dgm:t>
    </dgm:pt>
    <dgm:pt modelId="{8C34BE4C-803B-4FDC-882D-A72EC662C7E8}" type="sibTrans" cxnId="{819CD0CB-D7E9-442C-8C6B-52EAEB12823E}">
      <dgm:prSet/>
      <dgm:spPr/>
      <dgm:t>
        <a:bodyPr/>
        <a:lstStyle/>
        <a:p>
          <a:endParaRPr lang="ru-RU"/>
        </a:p>
      </dgm:t>
    </dgm:pt>
    <dgm:pt modelId="{A0D24C7A-42EA-4149-895F-8A8529221465}" type="pres">
      <dgm:prSet presAssocID="{11360065-2588-4953-A477-C5000EBA25F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1D4622C-1517-4A39-87C4-D808450DFB84}" type="pres">
      <dgm:prSet presAssocID="{8E7BA53E-5AEC-4E83-B905-702612962023}" presName="linNode" presStyleCnt="0"/>
      <dgm:spPr/>
    </dgm:pt>
    <dgm:pt modelId="{8DA374B2-967C-43A1-B983-CF162344736D}" type="pres">
      <dgm:prSet presAssocID="{8E7BA53E-5AEC-4E83-B905-702612962023}" presName="parentShp" presStyleLbl="node1" presStyleIdx="0" presStyleCnt="2" custScaleX="72942" custScaleY="48206" custLinFactNeighborX="-2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B7F82-F03C-4167-A1F5-D9AEDC5FBA4D}" type="pres">
      <dgm:prSet presAssocID="{8E7BA53E-5AEC-4E83-B905-702612962023}" presName="childShp" presStyleLbl="bgAccFollowNode1" presStyleIdx="0" presStyleCnt="2" custScaleX="109228" custScaleY="72586" custLinFactNeighborX="-144" custLinFactNeighborY="2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3A4E4-8EA1-4374-96B2-9623ECE92DEC}" type="pres">
      <dgm:prSet presAssocID="{0D59EADD-7684-430F-80CE-07792593827F}" presName="spacing" presStyleCnt="0"/>
      <dgm:spPr/>
    </dgm:pt>
    <dgm:pt modelId="{0C53DED8-F91E-42A6-9E2F-7C2A2086ECC9}" type="pres">
      <dgm:prSet presAssocID="{367DBA15-7D6F-4CA6-A611-8BBAAD8F9ED5}" presName="linNode" presStyleCnt="0"/>
      <dgm:spPr/>
    </dgm:pt>
    <dgm:pt modelId="{42CA8A4D-9CAB-4BF9-A1A6-0592BB27AF1E}" type="pres">
      <dgm:prSet presAssocID="{367DBA15-7D6F-4CA6-A611-8BBAAD8F9ED5}" presName="parentShp" presStyleLbl="node1" presStyleIdx="1" presStyleCnt="2" custScaleX="72942" custScaleY="48206" custLinFactNeighborX="-2675" custLinFactNeighborY="-4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9D7B3-E63A-42A2-B263-F1F663BD6949}" type="pres">
      <dgm:prSet presAssocID="{367DBA15-7D6F-4CA6-A611-8BBAAD8F9ED5}" presName="childShp" presStyleLbl="bgAccFollowNode1" presStyleIdx="1" presStyleCnt="2" custScaleX="108495" custScaleY="87296" custLinFactNeighborX="406" custLinFactNeighborY="-3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F9C8BB-1F1A-47A8-9D6A-94C30E708CAF}" srcId="{8E7BA53E-5AEC-4E83-B905-702612962023}" destId="{62169DF9-256C-40CA-8DD0-A95391B184C4}" srcOrd="2" destOrd="0" parTransId="{2F43DEC7-06A6-49FC-92B8-FCDC14941605}" sibTransId="{3B26B236-489D-4AAB-89C6-5E41544CC34E}"/>
    <dgm:cxn modelId="{4950D200-B3BF-418D-BF4F-7A96E40DF127}" type="presOf" srcId="{13B23081-C5D8-4E5D-BBCE-264E486D4973}" destId="{E8E9D7B3-E63A-42A2-B263-F1F663BD6949}" srcOrd="0" destOrd="5" presId="urn:microsoft.com/office/officeart/2005/8/layout/vList6"/>
    <dgm:cxn modelId="{AE2CAE6D-7C5A-4A0E-9A13-702CFF568A53}" type="presOf" srcId="{03C09111-00A3-4FC4-A3FE-BB13E5E1525F}" destId="{E8E9D7B3-E63A-42A2-B263-F1F663BD6949}" srcOrd="0" destOrd="3" presId="urn:microsoft.com/office/officeart/2005/8/layout/vList6"/>
    <dgm:cxn modelId="{F9D10002-1450-4320-BE30-157AD530FFAC}" srcId="{367DBA15-7D6F-4CA6-A611-8BBAAD8F9ED5}" destId="{B447B811-B5A9-40CE-9A2B-0B5953C227EC}" srcOrd="6" destOrd="0" parTransId="{D214FE4A-039C-4B85-AE35-34EAE805E5C4}" sibTransId="{434D7C20-F32F-4FD7-91BF-F3A53392985B}"/>
    <dgm:cxn modelId="{50491001-0E5C-41C1-9D0B-9957D797D0F4}" srcId="{367DBA15-7D6F-4CA6-A611-8BBAAD8F9ED5}" destId="{03C09111-00A3-4FC4-A3FE-BB13E5E1525F}" srcOrd="3" destOrd="0" parTransId="{080EAE8A-D8D5-49FB-8169-341DAC23AF46}" sibTransId="{9FB88E45-8134-417A-9E95-8E8FB1D7AC2A}"/>
    <dgm:cxn modelId="{2CFF40C8-61ED-43A5-A595-439B63021E7B}" type="presOf" srcId="{EE898B5E-9DC7-4739-962F-704DB1C1E4E6}" destId="{2E1B7F82-F03C-4167-A1F5-D9AEDC5FBA4D}" srcOrd="0" destOrd="5" presId="urn:microsoft.com/office/officeart/2005/8/layout/vList6"/>
    <dgm:cxn modelId="{EDE6A111-5CBB-4FDC-BF6B-3805D20413BD}" srcId="{11360065-2588-4953-A477-C5000EBA25FB}" destId="{367DBA15-7D6F-4CA6-A611-8BBAAD8F9ED5}" srcOrd="1" destOrd="0" parTransId="{B518680A-0A53-4B19-B938-4B33D57B7FEC}" sibTransId="{E8CCEE5B-531F-4BE6-82FE-170F72ADDB31}"/>
    <dgm:cxn modelId="{71D52A91-8E77-4356-89E9-6B72495596A5}" type="presOf" srcId="{7B08086A-7ABC-481C-821C-962813548805}" destId="{2E1B7F82-F03C-4167-A1F5-D9AEDC5FBA4D}" srcOrd="0" destOrd="1" presId="urn:microsoft.com/office/officeart/2005/8/layout/vList6"/>
    <dgm:cxn modelId="{1C04E825-8433-46CF-A576-B63EB553D4C8}" type="presOf" srcId="{11360065-2588-4953-A477-C5000EBA25FB}" destId="{A0D24C7A-42EA-4149-895F-8A8529221465}" srcOrd="0" destOrd="0" presId="urn:microsoft.com/office/officeart/2005/8/layout/vList6"/>
    <dgm:cxn modelId="{E9BE6EDD-CC38-4D7E-ACC9-8DDAC531FDA8}" srcId="{367DBA15-7D6F-4CA6-A611-8BBAAD8F9ED5}" destId="{5805B971-6775-4211-9929-0DDAAA14B54A}" srcOrd="0" destOrd="0" parTransId="{C951F717-C8F6-4312-BACD-C6728BDC1E3E}" sibTransId="{8869B7CF-7152-46F7-A443-77A7A1DE2923}"/>
    <dgm:cxn modelId="{1F98318C-FC8A-4480-A6B7-ED8BEF8034E3}" type="presOf" srcId="{A5CFC11A-6EE2-456C-9FB6-A9D47558D906}" destId="{E8E9D7B3-E63A-42A2-B263-F1F663BD6949}" srcOrd="0" destOrd="4" presId="urn:microsoft.com/office/officeart/2005/8/layout/vList6"/>
    <dgm:cxn modelId="{8C692A6F-6DC2-46AC-A479-03F566245510}" srcId="{8E7BA53E-5AEC-4E83-B905-702612962023}" destId="{CDF8D9D9-CD66-4897-B50B-AB4B7FF9D4CD}" srcOrd="0" destOrd="0" parTransId="{57B9F26E-C9E6-4BEA-8A2E-B90DB72F2D51}" sibTransId="{11F59C71-6FA3-4D08-B899-75A66E76B642}"/>
    <dgm:cxn modelId="{D3CDB7B0-52F2-481C-8B88-C3DEBC603475}" type="presOf" srcId="{8E7BA53E-5AEC-4E83-B905-702612962023}" destId="{8DA374B2-967C-43A1-B983-CF162344736D}" srcOrd="0" destOrd="0" presId="urn:microsoft.com/office/officeart/2005/8/layout/vList6"/>
    <dgm:cxn modelId="{59C4D03D-9FC0-4202-A80E-0EA46DFD5FE4}" srcId="{367DBA15-7D6F-4CA6-A611-8BBAAD8F9ED5}" destId="{ECC34DB4-CEB3-44F0-BE0F-E0A32BF1681C}" srcOrd="1" destOrd="0" parTransId="{8A99D0E5-32D5-4FBB-BB0E-0C39E6A1E1CE}" sibTransId="{BAE61F18-4069-4D30-9089-2946055B5531}"/>
    <dgm:cxn modelId="{E4FDB3F3-D260-4B67-B60B-B7B20067B762}" type="presOf" srcId="{62169DF9-256C-40CA-8DD0-A95391B184C4}" destId="{2E1B7F82-F03C-4167-A1F5-D9AEDC5FBA4D}" srcOrd="0" destOrd="2" presId="urn:microsoft.com/office/officeart/2005/8/layout/vList6"/>
    <dgm:cxn modelId="{ADCA0962-CF28-4E24-A828-E4FEF3DF4D55}" srcId="{8E7BA53E-5AEC-4E83-B905-702612962023}" destId="{C3CC60E0-F520-42A8-9105-9F8F2FFC5DCF}" srcOrd="3" destOrd="0" parTransId="{DA9E2582-07CB-43BC-A04B-368620EAE29C}" sibTransId="{E2A0E629-2653-4293-9D84-6D8E3706B9AA}"/>
    <dgm:cxn modelId="{181338D1-99EE-4CE4-92E9-D19706C97696}" srcId="{367DBA15-7D6F-4CA6-A611-8BBAAD8F9ED5}" destId="{A5CFC11A-6EE2-456C-9FB6-A9D47558D906}" srcOrd="4" destOrd="0" parTransId="{60BEE7B3-3983-4F49-8F0B-3EFD1C3F5BE2}" sibTransId="{23045224-C413-4285-B1B2-C9AA1B28000C}"/>
    <dgm:cxn modelId="{819CD0CB-D7E9-442C-8C6B-52EAEB12823E}" srcId="{367DBA15-7D6F-4CA6-A611-8BBAAD8F9ED5}" destId="{13B23081-C5D8-4E5D-BBCE-264E486D4973}" srcOrd="5" destOrd="0" parTransId="{97C6979E-59DB-45B5-AF96-C41D24662D2E}" sibTransId="{8C34BE4C-803B-4FDC-882D-A72EC662C7E8}"/>
    <dgm:cxn modelId="{42ECC1A8-75B1-4E0B-951A-1316ECDB6844}" srcId="{8E7BA53E-5AEC-4E83-B905-702612962023}" destId="{EE898B5E-9DC7-4739-962F-704DB1C1E4E6}" srcOrd="5" destOrd="0" parTransId="{C7FF3108-C7AB-43E7-8077-73D8D5B25DBC}" sibTransId="{EDACF092-8CB1-4D93-BD1D-14C5B2CD0ECB}"/>
    <dgm:cxn modelId="{C01DF807-BDAD-4B5F-9507-CAA41B995B12}" type="presOf" srcId="{367DBA15-7D6F-4CA6-A611-8BBAAD8F9ED5}" destId="{42CA8A4D-9CAB-4BF9-A1A6-0592BB27AF1E}" srcOrd="0" destOrd="0" presId="urn:microsoft.com/office/officeart/2005/8/layout/vList6"/>
    <dgm:cxn modelId="{20B40A0C-1B9D-47C4-94F7-E0107CF39112}" srcId="{11360065-2588-4953-A477-C5000EBA25FB}" destId="{8E7BA53E-5AEC-4E83-B905-702612962023}" srcOrd="0" destOrd="0" parTransId="{9C64F212-40BC-4FE6-AD6E-9AFF23B7160C}" sibTransId="{0D59EADD-7684-430F-80CE-07792593827F}"/>
    <dgm:cxn modelId="{42107525-E381-46DF-B3AF-E561D06B76F5}" srcId="{8E7BA53E-5AEC-4E83-B905-702612962023}" destId="{3D63826D-A3D7-4D08-857E-DA1D356A1FF8}" srcOrd="4" destOrd="0" parTransId="{2495EE00-FD3B-4AF8-9C7B-039F2052244C}" sibTransId="{9DA40A6D-FE31-4D86-81AA-648FFE6BEDE6}"/>
    <dgm:cxn modelId="{DC3BB291-5DA8-4B01-9694-C02FE4993803}" type="presOf" srcId="{E63D984F-9B88-4CE1-8684-4915F896AC13}" destId="{E8E9D7B3-E63A-42A2-B263-F1F663BD6949}" srcOrd="0" destOrd="2" presId="urn:microsoft.com/office/officeart/2005/8/layout/vList6"/>
    <dgm:cxn modelId="{E2C48E5B-5212-4758-82DB-69811BFE11ED}" type="presOf" srcId="{3D63826D-A3D7-4D08-857E-DA1D356A1FF8}" destId="{2E1B7F82-F03C-4167-A1F5-D9AEDC5FBA4D}" srcOrd="0" destOrd="4" presId="urn:microsoft.com/office/officeart/2005/8/layout/vList6"/>
    <dgm:cxn modelId="{2C0E8A00-BA33-4EFC-B9B8-5E158FE97F8E}" type="presOf" srcId="{ECC34DB4-CEB3-44F0-BE0F-E0A32BF1681C}" destId="{E8E9D7B3-E63A-42A2-B263-F1F663BD6949}" srcOrd="0" destOrd="1" presId="urn:microsoft.com/office/officeart/2005/8/layout/vList6"/>
    <dgm:cxn modelId="{9F212529-16EB-4E43-B810-513E5F2B6858}" srcId="{8E7BA53E-5AEC-4E83-B905-702612962023}" destId="{7B08086A-7ABC-481C-821C-962813548805}" srcOrd="1" destOrd="0" parTransId="{6F9172C1-95CB-4176-B44C-F20860688A6E}" sibTransId="{F5BA7FAD-7BEB-495C-B52E-13627F3F3775}"/>
    <dgm:cxn modelId="{E178655C-0C08-40B9-BD95-5280C5E09DC5}" type="presOf" srcId="{B447B811-B5A9-40CE-9A2B-0B5953C227EC}" destId="{E8E9D7B3-E63A-42A2-B263-F1F663BD6949}" srcOrd="0" destOrd="6" presId="urn:microsoft.com/office/officeart/2005/8/layout/vList6"/>
    <dgm:cxn modelId="{EB2C0AA5-EAA7-4AD5-9E42-BAE656B2BCC0}" type="presOf" srcId="{5805B971-6775-4211-9929-0DDAAA14B54A}" destId="{E8E9D7B3-E63A-42A2-B263-F1F663BD6949}" srcOrd="0" destOrd="0" presId="urn:microsoft.com/office/officeart/2005/8/layout/vList6"/>
    <dgm:cxn modelId="{6BCA25C7-A89C-401C-9911-813D63F0E1BF}" type="presOf" srcId="{C3CC60E0-F520-42A8-9105-9F8F2FFC5DCF}" destId="{2E1B7F82-F03C-4167-A1F5-D9AEDC5FBA4D}" srcOrd="0" destOrd="3" presId="urn:microsoft.com/office/officeart/2005/8/layout/vList6"/>
    <dgm:cxn modelId="{EA77C66F-2D1E-4A48-A884-8A14C26A2E30}" srcId="{367DBA15-7D6F-4CA6-A611-8BBAAD8F9ED5}" destId="{E63D984F-9B88-4CE1-8684-4915F896AC13}" srcOrd="2" destOrd="0" parTransId="{3BE77B54-53DE-4B64-99C7-2645F91606C5}" sibTransId="{908333DC-AFEB-453C-981E-02FDDC228249}"/>
    <dgm:cxn modelId="{9CC269CE-F90C-4E35-B49D-48B2E7772075}" type="presOf" srcId="{CDF8D9D9-CD66-4897-B50B-AB4B7FF9D4CD}" destId="{2E1B7F82-F03C-4167-A1F5-D9AEDC5FBA4D}" srcOrd="0" destOrd="0" presId="urn:microsoft.com/office/officeart/2005/8/layout/vList6"/>
    <dgm:cxn modelId="{0E2C9279-1C72-4564-B440-42CF66419FB1}" type="presParOf" srcId="{A0D24C7A-42EA-4149-895F-8A8529221465}" destId="{C1D4622C-1517-4A39-87C4-D808450DFB84}" srcOrd="0" destOrd="0" presId="urn:microsoft.com/office/officeart/2005/8/layout/vList6"/>
    <dgm:cxn modelId="{3A0E76D8-3016-48AE-B29B-AFE137CAE6DC}" type="presParOf" srcId="{C1D4622C-1517-4A39-87C4-D808450DFB84}" destId="{8DA374B2-967C-43A1-B983-CF162344736D}" srcOrd="0" destOrd="0" presId="urn:microsoft.com/office/officeart/2005/8/layout/vList6"/>
    <dgm:cxn modelId="{81F2C295-6B45-4B10-9CE6-9A06A1400E43}" type="presParOf" srcId="{C1D4622C-1517-4A39-87C4-D808450DFB84}" destId="{2E1B7F82-F03C-4167-A1F5-D9AEDC5FBA4D}" srcOrd="1" destOrd="0" presId="urn:microsoft.com/office/officeart/2005/8/layout/vList6"/>
    <dgm:cxn modelId="{BE63D05A-DF8C-4062-9CBF-8C6F237FDB25}" type="presParOf" srcId="{A0D24C7A-42EA-4149-895F-8A8529221465}" destId="{A0E3A4E4-8EA1-4374-96B2-9623ECE92DEC}" srcOrd="1" destOrd="0" presId="urn:microsoft.com/office/officeart/2005/8/layout/vList6"/>
    <dgm:cxn modelId="{D39EB800-4A05-4644-A71E-E7372A54B195}" type="presParOf" srcId="{A0D24C7A-42EA-4149-895F-8A8529221465}" destId="{0C53DED8-F91E-42A6-9E2F-7C2A2086ECC9}" srcOrd="2" destOrd="0" presId="urn:microsoft.com/office/officeart/2005/8/layout/vList6"/>
    <dgm:cxn modelId="{22255B0D-CB48-444C-9D0B-D4E196F5FAC7}" type="presParOf" srcId="{0C53DED8-F91E-42A6-9E2F-7C2A2086ECC9}" destId="{42CA8A4D-9CAB-4BF9-A1A6-0592BB27AF1E}" srcOrd="0" destOrd="0" presId="urn:microsoft.com/office/officeart/2005/8/layout/vList6"/>
    <dgm:cxn modelId="{4650738B-38A5-4217-A22F-CDE476F78202}" type="presParOf" srcId="{0C53DED8-F91E-42A6-9E2F-7C2A2086ECC9}" destId="{E8E9D7B3-E63A-42A2-B263-F1F663BD694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158ED5-29F1-4133-B585-EEDF96A7D465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411A63-0F89-43A0-8BBE-D9BA279DD351}">
      <dgm:prSet phldrT="[Текст]"/>
      <dgm:spPr>
        <a:solidFill>
          <a:schemeClr val="bg2">
            <a:lumMod val="5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2016</a:t>
          </a:r>
          <a:endParaRPr lang="ru-RU" dirty="0"/>
        </a:p>
      </dgm:t>
    </dgm:pt>
    <dgm:pt modelId="{16DE20CC-5ABC-4503-ABF9-F19F94009E7D}" type="parTrans" cxnId="{6E67B637-BB6C-4481-95BC-90FA622186CB}">
      <dgm:prSet/>
      <dgm:spPr/>
      <dgm:t>
        <a:bodyPr/>
        <a:lstStyle/>
        <a:p>
          <a:endParaRPr lang="ru-RU"/>
        </a:p>
      </dgm:t>
    </dgm:pt>
    <dgm:pt modelId="{46F8CF8B-40FE-422A-833E-AC67C49922AF}" type="sibTrans" cxnId="{6E67B637-BB6C-4481-95BC-90FA622186CB}">
      <dgm:prSet/>
      <dgm:spPr/>
      <dgm:t>
        <a:bodyPr/>
        <a:lstStyle/>
        <a:p>
          <a:endParaRPr lang="ru-RU"/>
        </a:p>
      </dgm:t>
    </dgm:pt>
    <dgm:pt modelId="{AF54D08F-1395-47E0-AADB-FA11ACE87190}">
      <dgm:prSet phldrT="[Текст]"/>
      <dgm:spPr>
        <a:solidFill>
          <a:schemeClr val="bg2">
            <a:lumMod val="50000"/>
            <a:alpha val="90000"/>
          </a:schemeClr>
        </a:soli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Опубликовано инф. писем:</a:t>
          </a:r>
        </a:p>
        <a:p>
          <a:pPr marL="0" indent="0"/>
          <a:r>
            <a:rPr lang="ru-RU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337 </a:t>
          </a:r>
          <a:r>
            <a:rPr lang="ru-RU" dirty="0" smtClean="0">
              <a:solidFill>
                <a:srgbClr val="002060"/>
              </a:solidFill>
            </a:rPr>
            <a:t>– </a:t>
          </a:r>
          <a:r>
            <a:rPr lang="ru-RU" b="1" i="1" dirty="0" smtClean="0">
              <a:solidFill>
                <a:srgbClr val="002060"/>
              </a:solidFill>
            </a:rPr>
            <a:t>о незарегистрированных </a:t>
          </a:r>
          <a:r>
            <a:rPr lang="ru-RU" i="1" dirty="0" smtClean="0">
              <a:solidFill>
                <a:srgbClr val="002060"/>
              </a:solidFill>
            </a:rPr>
            <a:t>медицинских изделиях, </a:t>
          </a:r>
        </a:p>
        <a:p>
          <a:r>
            <a:rPr lang="ru-RU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</a:t>
          </a:r>
          <a:r>
            <a:rPr lang="ru-RU" dirty="0" smtClean="0">
              <a:solidFill>
                <a:srgbClr val="002060"/>
              </a:solidFill>
            </a:rPr>
            <a:t>– </a:t>
          </a:r>
          <a:r>
            <a:rPr lang="ru-RU" i="1" dirty="0" smtClean="0">
              <a:solidFill>
                <a:srgbClr val="002060"/>
              </a:solidFill>
            </a:rPr>
            <a:t>о медицинских изделиях, </a:t>
          </a:r>
          <a:r>
            <a:rPr lang="ru-RU" b="1" i="1" dirty="0" smtClean="0">
              <a:solidFill>
                <a:srgbClr val="002060"/>
              </a:solidFill>
            </a:rPr>
            <a:t>не соответствующих </a:t>
          </a:r>
          <a:r>
            <a:rPr lang="ru-RU" i="1" dirty="0" smtClean="0">
              <a:solidFill>
                <a:srgbClr val="002060"/>
              </a:solidFill>
            </a:rPr>
            <a:t>установленным </a:t>
          </a:r>
          <a:r>
            <a:rPr lang="ru-RU" b="1" i="1" dirty="0" smtClean="0">
              <a:solidFill>
                <a:srgbClr val="002060"/>
              </a:solidFill>
            </a:rPr>
            <a:t>требованиям</a:t>
          </a:r>
          <a:r>
            <a:rPr lang="ru-RU" i="1" dirty="0" smtClean="0">
              <a:solidFill>
                <a:srgbClr val="002060"/>
              </a:solidFill>
            </a:rPr>
            <a:t> качества; </a:t>
          </a:r>
        </a:p>
        <a:p>
          <a:r>
            <a:rPr lang="ru-RU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116 </a:t>
          </a:r>
          <a:r>
            <a:rPr lang="ru-RU" dirty="0" smtClean="0">
              <a:solidFill>
                <a:srgbClr val="002060"/>
              </a:solidFill>
            </a:rPr>
            <a:t>– </a:t>
          </a:r>
          <a:r>
            <a:rPr lang="ru-RU" b="1" i="1" dirty="0" smtClean="0">
              <a:solidFill>
                <a:srgbClr val="002060"/>
              </a:solidFill>
            </a:rPr>
            <a:t>об отзыве </a:t>
          </a:r>
          <a:r>
            <a:rPr lang="ru-RU" i="1" dirty="0" smtClean="0">
              <a:solidFill>
                <a:srgbClr val="002060"/>
              </a:solidFill>
            </a:rPr>
            <a:t>медицинских изделий производителями</a:t>
          </a:r>
          <a:endParaRPr lang="ru-RU" dirty="0"/>
        </a:p>
      </dgm:t>
    </dgm:pt>
    <dgm:pt modelId="{DA4FEE59-F265-471A-AB16-FE7A1C83470B}" type="parTrans" cxnId="{34D4820E-5475-4CC3-AA75-F6C72773CD33}">
      <dgm:prSet/>
      <dgm:spPr/>
      <dgm:t>
        <a:bodyPr/>
        <a:lstStyle/>
        <a:p>
          <a:endParaRPr lang="ru-RU"/>
        </a:p>
      </dgm:t>
    </dgm:pt>
    <dgm:pt modelId="{5F5C209F-51DB-409D-9F3B-729AE5C93574}" type="sibTrans" cxnId="{34D4820E-5475-4CC3-AA75-F6C72773CD33}">
      <dgm:prSet/>
      <dgm:spPr/>
      <dgm:t>
        <a:bodyPr/>
        <a:lstStyle/>
        <a:p>
          <a:endParaRPr lang="ru-RU"/>
        </a:p>
      </dgm:t>
    </dgm:pt>
    <dgm:pt modelId="{9885D4CE-4825-4BEA-9DC2-161340BF8DAD}">
      <dgm:prSet phldrT="[Текст]"/>
      <dgm:spPr>
        <a:solidFill>
          <a:schemeClr val="bg2">
            <a:lumMod val="5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dirty="0" smtClean="0"/>
            <a:t>6мес</a:t>
          </a:r>
          <a:r>
            <a:rPr lang="ru-RU" dirty="0" smtClean="0"/>
            <a:t>. </a:t>
          </a:r>
          <a:r>
            <a:rPr lang="ru-RU" dirty="0" smtClean="0"/>
            <a:t>2017</a:t>
          </a:r>
          <a:endParaRPr lang="ru-RU" dirty="0"/>
        </a:p>
      </dgm:t>
    </dgm:pt>
    <dgm:pt modelId="{C44D4C53-724C-4F72-A84A-A8F8B2990271}" type="parTrans" cxnId="{422D72C7-E961-492E-B243-3E3470732522}">
      <dgm:prSet/>
      <dgm:spPr/>
      <dgm:t>
        <a:bodyPr/>
        <a:lstStyle/>
        <a:p>
          <a:endParaRPr lang="ru-RU"/>
        </a:p>
      </dgm:t>
    </dgm:pt>
    <dgm:pt modelId="{9C4E8400-BBC5-47F6-9F29-8454A7CD7AFA}" type="sibTrans" cxnId="{422D72C7-E961-492E-B243-3E3470732522}">
      <dgm:prSet/>
      <dgm:spPr/>
      <dgm:t>
        <a:bodyPr/>
        <a:lstStyle/>
        <a:p>
          <a:endParaRPr lang="ru-RU"/>
        </a:p>
      </dgm:t>
    </dgm:pt>
    <dgm:pt modelId="{DCB61739-F3C6-48C0-8482-06BC74A04655}">
      <dgm:prSet phldrT="[Текст]"/>
      <dgm:spPr>
        <a:solidFill>
          <a:schemeClr val="bg2">
            <a:lumMod val="50000"/>
          </a:schemeClr>
        </a:soli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Опубликовано инф. писем:</a:t>
          </a:r>
        </a:p>
        <a:p>
          <a:r>
            <a:rPr lang="ru-RU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175 </a:t>
          </a:r>
          <a:r>
            <a:rPr lang="ru-RU" dirty="0" smtClean="0">
              <a:solidFill>
                <a:srgbClr val="002060"/>
              </a:solidFill>
            </a:rPr>
            <a:t>– </a:t>
          </a:r>
          <a:r>
            <a:rPr lang="ru-RU" b="1" i="1" dirty="0" smtClean="0">
              <a:solidFill>
                <a:srgbClr val="002060"/>
              </a:solidFill>
            </a:rPr>
            <a:t>о незарегистрированных </a:t>
          </a:r>
          <a:r>
            <a:rPr lang="ru-RU" i="1" dirty="0" smtClean="0">
              <a:solidFill>
                <a:srgbClr val="002060"/>
              </a:solidFill>
            </a:rPr>
            <a:t>медицинских изделиях, </a:t>
          </a:r>
        </a:p>
        <a:p>
          <a:r>
            <a:rPr lang="ru-RU" dirty="0" smtClean="0">
              <a:solidFill>
                <a:schemeClr val="bg1"/>
              </a:solidFill>
            </a:rPr>
            <a:t>88</a:t>
          </a:r>
          <a:r>
            <a:rPr lang="ru-RU" dirty="0" smtClean="0">
              <a:solidFill>
                <a:srgbClr val="002060"/>
              </a:solidFill>
            </a:rPr>
            <a:t> – </a:t>
          </a:r>
          <a:r>
            <a:rPr lang="ru-RU" b="1" i="1" dirty="0" smtClean="0">
              <a:solidFill>
                <a:srgbClr val="002060"/>
              </a:solidFill>
            </a:rPr>
            <a:t>об отзыве </a:t>
          </a:r>
          <a:r>
            <a:rPr lang="ru-RU" i="1" dirty="0" smtClean="0">
              <a:solidFill>
                <a:srgbClr val="002060"/>
              </a:solidFill>
            </a:rPr>
            <a:t>медицинских изделий производителями</a:t>
          </a:r>
        </a:p>
        <a:p>
          <a:r>
            <a:rPr lang="ru-RU" b="1" i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</a:t>
          </a:r>
          <a:r>
            <a:rPr lang="ru-RU" i="1" dirty="0" smtClean="0">
              <a:solidFill>
                <a:srgbClr val="002060"/>
              </a:solidFill>
            </a:rPr>
            <a:t> – о фальсифицированных медицинских изделиях</a:t>
          </a:r>
        </a:p>
        <a:p>
          <a:r>
            <a:rPr lang="ru-RU" b="1" i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39 </a:t>
          </a:r>
          <a:r>
            <a:rPr lang="ru-RU" b="1" i="1" dirty="0" smtClean="0">
              <a:solidFill>
                <a:srgbClr val="002060"/>
              </a:solidFill>
            </a:rPr>
            <a:t>– </a:t>
          </a:r>
          <a:r>
            <a:rPr lang="ru-RU" b="1" i="1" dirty="0" smtClean="0">
              <a:solidFill>
                <a:srgbClr val="002060"/>
              </a:solidFill>
            </a:rPr>
            <a:t>о медицинских изделиях, применение которых приостановлено</a:t>
          </a:r>
        </a:p>
        <a:p>
          <a:endParaRPr lang="ru-RU" i="1" dirty="0">
            <a:solidFill>
              <a:srgbClr val="002060"/>
            </a:solidFill>
          </a:endParaRPr>
        </a:p>
      </dgm:t>
    </dgm:pt>
    <dgm:pt modelId="{B0CA3A2C-DC75-47CD-9C60-55C38D4080BD}" type="parTrans" cxnId="{B7F9CDC8-3573-459F-9F74-C9392B186F76}">
      <dgm:prSet/>
      <dgm:spPr/>
      <dgm:t>
        <a:bodyPr/>
        <a:lstStyle/>
        <a:p>
          <a:endParaRPr lang="ru-RU"/>
        </a:p>
      </dgm:t>
    </dgm:pt>
    <dgm:pt modelId="{916DD2D0-0C2D-45F6-9AEF-F66B2AE3FE25}" type="sibTrans" cxnId="{B7F9CDC8-3573-459F-9F74-C9392B186F76}">
      <dgm:prSet/>
      <dgm:spPr/>
      <dgm:t>
        <a:bodyPr/>
        <a:lstStyle/>
        <a:p>
          <a:endParaRPr lang="ru-RU"/>
        </a:p>
      </dgm:t>
    </dgm:pt>
    <dgm:pt modelId="{F8FD1739-02C6-4A4D-A9FB-5E00DBBB07AE}" type="pres">
      <dgm:prSet presAssocID="{A3158ED5-29F1-4133-B585-EEDF96A7D46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7C2CC55-F321-4D02-91E5-B379F5021C0E}" type="pres">
      <dgm:prSet presAssocID="{8F411A63-0F89-43A0-8BBE-D9BA279DD351}" presName="posSpace" presStyleCnt="0"/>
      <dgm:spPr/>
    </dgm:pt>
    <dgm:pt modelId="{24227D2E-1CED-4280-A018-8617932E851D}" type="pres">
      <dgm:prSet presAssocID="{8F411A63-0F89-43A0-8BBE-D9BA279DD351}" presName="vertFlow" presStyleCnt="0"/>
      <dgm:spPr/>
    </dgm:pt>
    <dgm:pt modelId="{A79200D4-F3D3-424F-82AC-236CF012797E}" type="pres">
      <dgm:prSet presAssocID="{8F411A63-0F89-43A0-8BBE-D9BA279DD351}" presName="topSpace" presStyleCnt="0"/>
      <dgm:spPr/>
    </dgm:pt>
    <dgm:pt modelId="{076262AE-15C9-48C5-80F5-C9548FC3E32F}" type="pres">
      <dgm:prSet presAssocID="{8F411A63-0F89-43A0-8BBE-D9BA279DD351}" presName="firstComp" presStyleCnt="0"/>
      <dgm:spPr/>
    </dgm:pt>
    <dgm:pt modelId="{1477D15F-679D-4387-84E2-0FCE1E0D3AC9}" type="pres">
      <dgm:prSet presAssocID="{8F411A63-0F89-43A0-8BBE-D9BA279DD351}" presName="firstChild" presStyleLbl="bgAccFollowNode1" presStyleIdx="0" presStyleCnt="2" custScaleX="138779" custScaleY="250691" custLinFactNeighborX="-10944" custLinFactNeighborY="193"/>
      <dgm:spPr/>
      <dgm:t>
        <a:bodyPr/>
        <a:lstStyle/>
        <a:p>
          <a:endParaRPr lang="ru-RU"/>
        </a:p>
      </dgm:t>
    </dgm:pt>
    <dgm:pt modelId="{38ABC644-45DE-4617-94FA-57038BC199F3}" type="pres">
      <dgm:prSet presAssocID="{8F411A63-0F89-43A0-8BBE-D9BA279DD351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58DFD-D2F5-4AFE-B4F5-9F0099C45CB8}" type="pres">
      <dgm:prSet presAssocID="{8F411A63-0F89-43A0-8BBE-D9BA279DD351}" presName="negSpace" presStyleCnt="0"/>
      <dgm:spPr/>
    </dgm:pt>
    <dgm:pt modelId="{7226FA9C-6D24-467F-9549-A49D47473FF9}" type="pres">
      <dgm:prSet presAssocID="{8F411A63-0F89-43A0-8BBE-D9BA279DD351}" presName="circle" presStyleLbl="node1" presStyleIdx="0" presStyleCnt="2" custScaleX="69390" custScaleY="75843" custLinFactNeighborX="-70288" custLinFactNeighborY="23387"/>
      <dgm:spPr/>
      <dgm:t>
        <a:bodyPr/>
        <a:lstStyle/>
        <a:p>
          <a:endParaRPr lang="ru-RU"/>
        </a:p>
      </dgm:t>
    </dgm:pt>
    <dgm:pt modelId="{EA5F1A61-3CF0-44AC-9515-25730BA9CF32}" type="pres">
      <dgm:prSet presAssocID="{46F8CF8B-40FE-422A-833E-AC67C49922AF}" presName="transSpace" presStyleCnt="0"/>
      <dgm:spPr/>
    </dgm:pt>
    <dgm:pt modelId="{5AF01537-DCB8-4639-9947-8FD85143B42E}" type="pres">
      <dgm:prSet presAssocID="{9885D4CE-4825-4BEA-9DC2-161340BF8DAD}" presName="posSpace" presStyleCnt="0"/>
      <dgm:spPr/>
    </dgm:pt>
    <dgm:pt modelId="{9E130E45-F9BE-4C4B-BD73-D5D49AD4A597}" type="pres">
      <dgm:prSet presAssocID="{9885D4CE-4825-4BEA-9DC2-161340BF8DAD}" presName="vertFlow" presStyleCnt="0"/>
      <dgm:spPr/>
    </dgm:pt>
    <dgm:pt modelId="{D8850E82-0DA9-4602-8DEF-39156D1960C0}" type="pres">
      <dgm:prSet presAssocID="{9885D4CE-4825-4BEA-9DC2-161340BF8DAD}" presName="topSpace" presStyleCnt="0"/>
      <dgm:spPr/>
    </dgm:pt>
    <dgm:pt modelId="{A40BF5E5-D262-412D-9359-F79BF40D91FF}" type="pres">
      <dgm:prSet presAssocID="{9885D4CE-4825-4BEA-9DC2-161340BF8DAD}" presName="firstComp" presStyleCnt="0"/>
      <dgm:spPr/>
    </dgm:pt>
    <dgm:pt modelId="{968CA8F0-D467-4EFF-9E19-C620920EB0C8}" type="pres">
      <dgm:prSet presAssocID="{9885D4CE-4825-4BEA-9DC2-161340BF8DAD}" presName="firstChild" presStyleLbl="bgAccFollowNode1" presStyleIdx="1" presStyleCnt="2" custScaleX="138779" custScaleY="250691" custLinFactNeighborX="-19896" custLinFactNeighborY="4381"/>
      <dgm:spPr/>
      <dgm:t>
        <a:bodyPr/>
        <a:lstStyle/>
        <a:p>
          <a:endParaRPr lang="ru-RU"/>
        </a:p>
      </dgm:t>
    </dgm:pt>
    <dgm:pt modelId="{3B5C3CB0-7FAE-429F-B89E-6E6736228B46}" type="pres">
      <dgm:prSet presAssocID="{9885D4CE-4825-4BEA-9DC2-161340BF8DAD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DF03E-7332-4CC5-927A-251A73FC7B3D}" type="pres">
      <dgm:prSet presAssocID="{9885D4CE-4825-4BEA-9DC2-161340BF8DAD}" presName="negSpace" presStyleCnt="0"/>
      <dgm:spPr/>
    </dgm:pt>
    <dgm:pt modelId="{653F8152-5483-4325-A64E-10BDC41968A4}" type="pres">
      <dgm:prSet presAssocID="{9885D4CE-4825-4BEA-9DC2-161340BF8DAD}" presName="circle" presStyleLbl="node1" presStyleIdx="1" presStyleCnt="2" custScaleX="69390" custScaleY="75843" custLinFactNeighborX="-56465" custLinFactNeighborY="23387"/>
      <dgm:spPr/>
      <dgm:t>
        <a:bodyPr/>
        <a:lstStyle/>
        <a:p>
          <a:endParaRPr lang="ru-RU"/>
        </a:p>
      </dgm:t>
    </dgm:pt>
  </dgm:ptLst>
  <dgm:cxnLst>
    <dgm:cxn modelId="{B7F9CDC8-3573-459F-9F74-C9392B186F76}" srcId="{9885D4CE-4825-4BEA-9DC2-161340BF8DAD}" destId="{DCB61739-F3C6-48C0-8482-06BC74A04655}" srcOrd="0" destOrd="0" parTransId="{B0CA3A2C-DC75-47CD-9C60-55C38D4080BD}" sibTransId="{916DD2D0-0C2D-45F6-9AEF-F66B2AE3FE25}"/>
    <dgm:cxn modelId="{422D72C7-E961-492E-B243-3E3470732522}" srcId="{A3158ED5-29F1-4133-B585-EEDF96A7D465}" destId="{9885D4CE-4825-4BEA-9DC2-161340BF8DAD}" srcOrd="1" destOrd="0" parTransId="{C44D4C53-724C-4F72-A84A-A8F8B2990271}" sibTransId="{9C4E8400-BBC5-47F6-9F29-8454A7CD7AFA}"/>
    <dgm:cxn modelId="{34D4820E-5475-4CC3-AA75-F6C72773CD33}" srcId="{8F411A63-0F89-43A0-8BBE-D9BA279DD351}" destId="{AF54D08F-1395-47E0-AADB-FA11ACE87190}" srcOrd="0" destOrd="0" parTransId="{DA4FEE59-F265-471A-AB16-FE7A1C83470B}" sibTransId="{5F5C209F-51DB-409D-9F3B-729AE5C93574}"/>
    <dgm:cxn modelId="{15BA88E3-B708-4441-A0AD-42D8FE9A2988}" type="presOf" srcId="{AF54D08F-1395-47E0-AADB-FA11ACE87190}" destId="{1477D15F-679D-4387-84E2-0FCE1E0D3AC9}" srcOrd="0" destOrd="0" presId="urn:microsoft.com/office/officeart/2005/8/layout/hList9"/>
    <dgm:cxn modelId="{90BA501B-5691-45F7-A5DB-903F4BC0C365}" type="presOf" srcId="{DCB61739-F3C6-48C0-8482-06BC74A04655}" destId="{968CA8F0-D467-4EFF-9E19-C620920EB0C8}" srcOrd="0" destOrd="0" presId="urn:microsoft.com/office/officeart/2005/8/layout/hList9"/>
    <dgm:cxn modelId="{8A835DE2-F372-40E6-B791-E14DB0B7816B}" type="presOf" srcId="{DCB61739-F3C6-48C0-8482-06BC74A04655}" destId="{3B5C3CB0-7FAE-429F-B89E-6E6736228B46}" srcOrd="1" destOrd="0" presId="urn:microsoft.com/office/officeart/2005/8/layout/hList9"/>
    <dgm:cxn modelId="{0746B115-444D-4741-98C6-E4CC835DBD70}" type="presOf" srcId="{A3158ED5-29F1-4133-B585-EEDF96A7D465}" destId="{F8FD1739-02C6-4A4D-A9FB-5E00DBBB07AE}" srcOrd="0" destOrd="0" presId="urn:microsoft.com/office/officeart/2005/8/layout/hList9"/>
    <dgm:cxn modelId="{039574F1-7FD6-477F-BD96-03FCA83F2EE0}" type="presOf" srcId="{9885D4CE-4825-4BEA-9DC2-161340BF8DAD}" destId="{653F8152-5483-4325-A64E-10BDC41968A4}" srcOrd="0" destOrd="0" presId="urn:microsoft.com/office/officeart/2005/8/layout/hList9"/>
    <dgm:cxn modelId="{AB78A656-C22C-4106-8361-6A7F73BDD76A}" type="presOf" srcId="{8F411A63-0F89-43A0-8BBE-D9BA279DD351}" destId="{7226FA9C-6D24-467F-9549-A49D47473FF9}" srcOrd="0" destOrd="0" presId="urn:microsoft.com/office/officeart/2005/8/layout/hList9"/>
    <dgm:cxn modelId="{13478C30-34CD-40B6-8BAB-6E9A8D79C87C}" type="presOf" srcId="{AF54D08F-1395-47E0-AADB-FA11ACE87190}" destId="{38ABC644-45DE-4617-94FA-57038BC199F3}" srcOrd="1" destOrd="0" presId="urn:microsoft.com/office/officeart/2005/8/layout/hList9"/>
    <dgm:cxn modelId="{6E67B637-BB6C-4481-95BC-90FA622186CB}" srcId="{A3158ED5-29F1-4133-B585-EEDF96A7D465}" destId="{8F411A63-0F89-43A0-8BBE-D9BA279DD351}" srcOrd="0" destOrd="0" parTransId="{16DE20CC-5ABC-4503-ABF9-F19F94009E7D}" sibTransId="{46F8CF8B-40FE-422A-833E-AC67C49922AF}"/>
    <dgm:cxn modelId="{723B854E-BE8C-41AF-8E2E-7E4588B96FBF}" type="presParOf" srcId="{F8FD1739-02C6-4A4D-A9FB-5E00DBBB07AE}" destId="{07C2CC55-F321-4D02-91E5-B379F5021C0E}" srcOrd="0" destOrd="0" presId="urn:microsoft.com/office/officeart/2005/8/layout/hList9"/>
    <dgm:cxn modelId="{FA97BAFD-65D1-45BB-844F-25C23D7D0D67}" type="presParOf" srcId="{F8FD1739-02C6-4A4D-A9FB-5E00DBBB07AE}" destId="{24227D2E-1CED-4280-A018-8617932E851D}" srcOrd="1" destOrd="0" presId="urn:microsoft.com/office/officeart/2005/8/layout/hList9"/>
    <dgm:cxn modelId="{652C7B03-0C7A-4FCB-ACF8-B2D977D05E30}" type="presParOf" srcId="{24227D2E-1CED-4280-A018-8617932E851D}" destId="{A79200D4-F3D3-424F-82AC-236CF012797E}" srcOrd="0" destOrd="0" presId="urn:microsoft.com/office/officeart/2005/8/layout/hList9"/>
    <dgm:cxn modelId="{5A9460E3-2721-463B-ABFC-EAD3B58C0200}" type="presParOf" srcId="{24227D2E-1CED-4280-A018-8617932E851D}" destId="{076262AE-15C9-48C5-80F5-C9548FC3E32F}" srcOrd="1" destOrd="0" presId="urn:microsoft.com/office/officeart/2005/8/layout/hList9"/>
    <dgm:cxn modelId="{779E973D-14C0-451C-8BA5-365FCE7F2DEB}" type="presParOf" srcId="{076262AE-15C9-48C5-80F5-C9548FC3E32F}" destId="{1477D15F-679D-4387-84E2-0FCE1E0D3AC9}" srcOrd="0" destOrd="0" presId="urn:microsoft.com/office/officeart/2005/8/layout/hList9"/>
    <dgm:cxn modelId="{5C47B113-9ED0-4F7E-87A9-126F8A6CA235}" type="presParOf" srcId="{076262AE-15C9-48C5-80F5-C9548FC3E32F}" destId="{38ABC644-45DE-4617-94FA-57038BC199F3}" srcOrd="1" destOrd="0" presId="urn:microsoft.com/office/officeart/2005/8/layout/hList9"/>
    <dgm:cxn modelId="{C29FA27A-00D1-46E3-A84E-60AD39FD2A3B}" type="presParOf" srcId="{F8FD1739-02C6-4A4D-A9FB-5E00DBBB07AE}" destId="{D6058DFD-D2F5-4AFE-B4F5-9F0099C45CB8}" srcOrd="2" destOrd="0" presId="urn:microsoft.com/office/officeart/2005/8/layout/hList9"/>
    <dgm:cxn modelId="{147F69F9-D554-4EF8-9D44-6506DB191675}" type="presParOf" srcId="{F8FD1739-02C6-4A4D-A9FB-5E00DBBB07AE}" destId="{7226FA9C-6D24-467F-9549-A49D47473FF9}" srcOrd="3" destOrd="0" presId="urn:microsoft.com/office/officeart/2005/8/layout/hList9"/>
    <dgm:cxn modelId="{AD2DF710-E1C2-499A-B45E-F2CBFD14462D}" type="presParOf" srcId="{F8FD1739-02C6-4A4D-A9FB-5E00DBBB07AE}" destId="{EA5F1A61-3CF0-44AC-9515-25730BA9CF32}" srcOrd="4" destOrd="0" presId="urn:microsoft.com/office/officeart/2005/8/layout/hList9"/>
    <dgm:cxn modelId="{F724A1C3-39EB-429B-9F74-5DBB17CBD219}" type="presParOf" srcId="{F8FD1739-02C6-4A4D-A9FB-5E00DBBB07AE}" destId="{5AF01537-DCB8-4639-9947-8FD85143B42E}" srcOrd="5" destOrd="0" presId="urn:microsoft.com/office/officeart/2005/8/layout/hList9"/>
    <dgm:cxn modelId="{26AB0B4C-5354-42DD-8902-F017303F68C5}" type="presParOf" srcId="{F8FD1739-02C6-4A4D-A9FB-5E00DBBB07AE}" destId="{9E130E45-F9BE-4C4B-BD73-D5D49AD4A597}" srcOrd="6" destOrd="0" presId="urn:microsoft.com/office/officeart/2005/8/layout/hList9"/>
    <dgm:cxn modelId="{5D482E7C-BF51-4D22-8707-05179C0A4C70}" type="presParOf" srcId="{9E130E45-F9BE-4C4B-BD73-D5D49AD4A597}" destId="{D8850E82-0DA9-4602-8DEF-39156D1960C0}" srcOrd="0" destOrd="0" presId="urn:microsoft.com/office/officeart/2005/8/layout/hList9"/>
    <dgm:cxn modelId="{1CDABABE-6752-4FAD-99FB-9C7C58ED89B2}" type="presParOf" srcId="{9E130E45-F9BE-4C4B-BD73-D5D49AD4A597}" destId="{A40BF5E5-D262-412D-9359-F79BF40D91FF}" srcOrd="1" destOrd="0" presId="urn:microsoft.com/office/officeart/2005/8/layout/hList9"/>
    <dgm:cxn modelId="{70D99045-7226-4BBA-A819-2F8F3E9E9699}" type="presParOf" srcId="{A40BF5E5-D262-412D-9359-F79BF40D91FF}" destId="{968CA8F0-D467-4EFF-9E19-C620920EB0C8}" srcOrd="0" destOrd="0" presId="urn:microsoft.com/office/officeart/2005/8/layout/hList9"/>
    <dgm:cxn modelId="{78AC1A26-E480-44DB-A489-FABFC1EAB338}" type="presParOf" srcId="{A40BF5E5-D262-412D-9359-F79BF40D91FF}" destId="{3B5C3CB0-7FAE-429F-B89E-6E6736228B46}" srcOrd="1" destOrd="0" presId="urn:microsoft.com/office/officeart/2005/8/layout/hList9"/>
    <dgm:cxn modelId="{33FBFF81-4A6D-4FF8-83A8-C7B8A8474B02}" type="presParOf" srcId="{F8FD1739-02C6-4A4D-A9FB-5E00DBBB07AE}" destId="{FCFDF03E-7332-4CC5-927A-251A73FC7B3D}" srcOrd="7" destOrd="0" presId="urn:microsoft.com/office/officeart/2005/8/layout/hList9"/>
    <dgm:cxn modelId="{000A4BDC-C461-46C9-8C46-E1189276DC6C}" type="presParOf" srcId="{F8FD1739-02C6-4A4D-A9FB-5E00DBBB07AE}" destId="{653F8152-5483-4325-A64E-10BDC41968A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F5BB8D-A6BB-4DF5-A98E-E3905D7E25A2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EA3BD6D4-0E2A-431B-8063-2662C962BFE8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cap="none" dirty="0" smtClean="0"/>
            <a:t>Федеральная служба по надзору в сфере здравоохранения </a:t>
          </a:r>
          <a:endParaRPr lang="ru-RU" dirty="0"/>
        </a:p>
      </dgm:t>
    </dgm:pt>
    <dgm:pt modelId="{CF7393F9-412D-42ED-8F4E-253F4AB1B1EE}" type="parTrans" cxnId="{EAF0F2C1-DDB9-4B58-A532-FE34974DF142}">
      <dgm:prSet/>
      <dgm:spPr/>
      <dgm:t>
        <a:bodyPr/>
        <a:lstStyle/>
        <a:p>
          <a:endParaRPr lang="ru-RU"/>
        </a:p>
      </dgm:t>
    </dgm:pt>
    <dgm:pt modelId="{20321064-8323-479A-BB46-0BB29574F49D}" type="sibTrans" cxnId="{EAF0F2C1-DDB9-4B58-A532-FE34974DF142}">
      <dgm:prSet/>
      <dgm:spPr/>
      <dgm:t>
        <a:bodyPr/>
        <a:lstStyle/>
        <a:p>
          <a:endParaRPr lang="ru-RU"/>
        </a:p>
      </dgm:t>
    </dgm:pt>
    <dgm:pt modelId="{B60690B2-F292-4DEE-BAEC-C370BAC3CC92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cap="none" dirty="0" smtClean="0"/>
            <a:t>Министерство внутренних дел Российской Федерации</a:t>
          </a:r>
          <a:endParaRPr lang="ru-RU" dirty="0"/>
        </a:p>
      </dgm:t>
    </dgm:pt>
    <dgm:pt modelId="{1EA8F616-B1E0-4401-B370-8EF10493C310}" type="parTrans" cxnId="{78640E0C-2308-4346-8FCE-F0DDBD16CF37}">
      <dgm:prSet/>
      <dgm:spPr/>
      <dgm:t>
        <a:bodyPr/>
        <a:lstStyle/>
        <a:p>
          <a:endParaRPr lang="ru-RU"/>
        </a:p>
      </dgm:t>
    </dgm:pt>
    <dgm:pt modelId="{E588430C-2721-446E-9452-AB1BC8C63C1A}" type="sibTrans" cxnId="{78640E0C-2308-4346-8FCE-F0DDBD16CF37}">
      <dgm:prSet/>
      <dgm:spPr/>
      <dgm:t>
        <a:bodyPr/>
        <a:lstStyle/>
        <a:p>
          <a:endParaRPr lang="ru-RU"/>
        </a:p>
      </dgm:t>
    </dgm:pt>
    <dgm:pt modelId="{0B348A70-4F40-405F-8749-A4919DA006BE}" type="pres">
      <dgm:prSet presAssocID="{1FF5BB8D-A6BB-4DF5-A98E-E3905D7E25A2}" presName="compositeShape" presStyleCnt="0">
        <dgm:presLayoutVars>
          <dgm:chMax val="7"/>
          <dgm:dir/>
          <dgm:resizeHandles val="exact"/>
        </dgm:presLayoutVars>
      </dgm:prSet>
      <dgm:spPr/>
    </dgm:pt>
    <dgm:pt modelId="{B8B0638F-F8C8-41F9-98E6-6127C1F7FF5C}" type="pres">
      <dgm:prSet presAssocID="{EA3BD6D4-0E2A-431B-8063-2662C962BFE8}" presName="circ1" presStyleLbl="vennNode1" presStyleIdx="0" presStyleCnt="2" custScaleX="83210" custScaleY="83210" custLinFactNeighborX="-669" custLinFactNeighborY="-4751"/>
      <dgm:spPr/>
      <dgm:t>
        <a:bodyPr/>
        <a:lstStyle/>
        <a:p>
          <a:endParaRPr lang="ru-RU"/>
        </a:p>
      </dgm:t>
    </dgm:pt>
    <dgm:pt modelId="{AF55A067-CE17-499E-9292-7B4F3DAF30C8}" type="pres">
      <dgm:prSet presAssocID="{EA3BD6D4-0E2A-431B-8063-2662C962BFE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CF8AA-27E2-4AE9-B520-2ADA02C02799}" type="pres">
      <dgm:prSet presAssocID="{B60690B2-F292-4DEE-BAEC-C370BAC3CC92}" presName="circ2" presStyleLbl="vennNode1" presStyleIdx="1" presStyleCnt="2" custScaleX="87261" custScaleY="83065" custLinFactNeighborX="-6082" custLinFactNeighborY="-2865"/>
      <dgm:spPr/>
      <dgm:t>
        <a:bodyPr/>
        <a:lstStyle/>
        <a:p>
          <a:endParaRPr lang="ru-RU"/>
        </a:p>
      </dgm:t>
    </dgm:pt>
    <dgm:pt modelId="{5179945A-50B1-4025-B8E4-827DFEB79DC3}" type="pres">
      <dgm:prSet presAssocID="{B60690B2-F292-4DEE-BAEC-C370BAC3CC9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FE92D4-EB6D-46D6-BACC-D26E67AEA869}" type="presOf" srcId="{B60690B2-F292-4DEE-BAEC-C370BAC3CC92}" destId="{0CFCF8AA-27E2-4AE9-B520-2ADA02C02799}" srcOrd="0" destOrd="0" presId="urn:microsoft.com/office/officeart/2005/8/layout/venn1"/>
    <dgm:cxn modelId="{85C5FC1D-09B4-4A19-A513-86E36002C348}" type="presOf" srcId="{B60690B2-F292-4DEE-BAEC-C370BAC3CC92}" destId="{5179945A-50B1-4025-B8E4-827DFEB79DC3}" srcOrd="1" destOrd="0" presId="urn:microsoft.com/office/officeart/2005/8/layout/venn1"/>
    <dgm:cxn modelId="{EAF0F2C1-DDB9-4B58-A532-FE34974DF142}" srcId="{1FF5BB8D-A6BB-4DF5-A98E-E3905D7E25A2}" destId="{EA3BD6D4-0E2A-431B-8063-2662C962BFE8}" srcOrd="0" destOrd="0" parTransId="{CF7393F9-412D-42ED-8F4E-253F4AB1B1EE}" sibTransId="{20321064-8323-479A-BB46-0BB29574F49D}"/>
    <dgm:cxn modelId="{0E102149-9A43-498D-A7C8-04D1420AC5F2}" type="presOf" srcId="{EA3BD6D4-0E2A-431B-8063-2662C962BFE8}" destId="{B8B0638F-F8C8-41F9-98E6-6127C1F7FF5C}" srcOrd="0" destOrd="0" presId="urn:microsoft.com/office/officeart/2005/8/layout/venn1"/>
    <dgm:cxn modelId="{81CCAE71-DE60-4598-8E67-B7F26B32AF03}" type="presOf" srcId="{EA3BD6D4-0E2A-431B-8063-2662C962BFE8}" destId="{AF55A067-CE17-499E-9292-7B4F3DAF30C8}" srcOrd="1" destOrd="0" presId="urn:microsoft.com/office/officeart/2005/8/layout/venn1"/>
    <dgm:cxn modelId="{335C967B-EAE2-4279-A186-427B9FD85497}" type="presOf" srcId="{1FF5BB8D-A6BB-4DF5-A98E-E3905D7E25A2}" destId="{0B348A70-4F40-405F-8749-A4919DA006BE}" srcOrd="0" destOrd="0" presId="urn:microsoft.com/office/officeart/2005/8/layout/venn1"/>
    <dgm:cxn modelId="{78640E0C-2308-4346-8FCE-F0DDBD16CF37}" srcId="{1FF5BB8D-A6BB-4DF5-A98E-E3905D7E25A2}" destId="{B60690B2-F292-4DEE-BAEC-C370BAC3CC92}" srcOrd="1" destOrd="0" parTransId="{1EA8F616-B1E0-4401-B370-8EF10493C310}" sibTransId="{E588430C-2721-446E-9452-AB1BC8C63C1A}"/>
    <dgm:cxn modelId="{DA6EB9AB-3209-4782-B9D7-DD1398A65F34}" type="presParOf" srcId="{0B348A70-4F40-405F-8749-A4919DA006BE}" destId="{B8B0638F-F8C8-41F9-98E6-6127C1F7FF5C}" srcOrd="0" destOrd="0" presId="urn:microsoft.com/office/officeart/2005/8/layout/venn1"/>
    <dgm:cxn modelId="{0D6B10CA-8409-4EB5-A029-FFAD07A7F3A8}" type="presParOf" srcId="{0B348A70-4F40-405F-8749-A4919DA006BE}" destId="{AF55A067-CE17-499E-9292-7B4F3DAF30C8}" srcOrd="1" destOrd="0" presId="urn:microsoft.com/office/officeart/2005/8/layout/venn1"/>
    <dgm:cxn modelId="{7B0D5ABA-7ED9-432E-9F7C-48CD21844E0F}" type="presParOf" srcId="{0B348A70-4F40-405F-8749-A4919DA006BE}" destId="{0CFCF8AA-27E2-4AE9-B520-2ADA02C02799}" srcOrd="2" destOrd="0" presId="urn:microsoft.com/office/officeart/2005/8/layout/venn1"/>
    <dgm:cxn modelId="{33D2199D-8D8E-4478-859F-3E2F41515958}" type="presParOf" srcId="{0B348A70-4F40-405F-8749-A4919DA006BE}" destId="{5179945A-50B1-4025-B8E4-827DFEB79DC3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BD5A8-BCD5-4FE6-8E73-FE69A9916B22}">
      <dsp:nvSpPr>
        <dsp:cNvPr id="0" name=""/>
        <dsp:cNvSpPr/>
      </dsp:nvSpPr>
      <dsp:spPr>
        <a:xfrm>
          <a:off x="208387" y="1800197"/>
          <a:ext cx="1904872" cy="952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Росздравнадзор </a:t>
          </a:r>
          <a:endParaRPr lang="ru-RU" sz="1200" kern="1200" dirty="0"/>
        </a:p>
      </dsp:txBody>
      <dsp:txXfrm>
        <a:off x="236283" y="1828093"/>
        <a:ext cx="1849080" cy="896644"/>
      </dsp:txXfrm>
    </dsp:sp>
    <dsp:sp modelId="{A7D4A2F4-46EA-4B0C-AAFF-7153106171BB}">
      <dsp:nvSpPr>
        <dsp:cNvPr id="0" name=""/>
        <dsp:cNvSpPr/>
      </dsp:nvSpPr>
      <dsp:spPr>
        <a:xfrm rot="20221776">
          <a:off x="2076683" y="2079960"/>
          <a:ext cx="922574" cy="32871"/>
        </a:xfrm>
        <a:custGeom>
          <a:avLst/>
          <a:gdLst/>
          <a:ahLst/>
          <a:cxnLst/>
          <a:rect l="0" t="0" r="0" b="0"/>
          <a:pathLst>
            <a:path>
              <a:moveTo>
                <a:pt x="0" y="16435"/>
              </a:moveTo>
              <a:lnTo>
                <a:pt x="922574" y="164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14906" y="2073331"/>
        <a:ext cx="46128" cy="46128"/>
      </dsp:txXfrm>
    </dsp:sp>
    <dsp:sp modelId="{22A6BCE6-0C85-4E8D-B6BC-24CE9B578940}">
      <dsp:nvSpPr>
        <dsp:cNvPr id="0" name=""/>
        <dsp:cNvSpPr/>
      </dsp:nvSpPr>
      <dsp:spPr>
        <a:xfrm>
          <a:off x="2962680" y="1440157"/>
          <a:ext cx="1904872" cy="952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Контрольная  функция </a:t>
          </a:r>
          <a:endParaRPr lang="ru-RU" sz="1200" kern="1200" dirty="0"/>
        </a:p>
      </dsp:txBody>
      <dsp:txXfrm>
        <a:off x="2990576" y="1468053"/>
        <a:ext cx="1849080" cy="896644"/>
      </dsp:txXfrm>
    </dsp:sp>
    <dsp:sp modelId="{EF938912-7DEB-430F-9D13-781A96478DDD}">
      <dsp:nvSpPr>
        <dsp:cNvPr id="0" name=""/>
        <dsp:cNvSpPr/>
      </dsp:nvSpPr>
      <dsp:spPr>
        <a:xfrm rot="18098625">
          <a:off x="4686619" y="1575907"/>
          <a:ext cx="761242" cy="32871"/>
        </a:xfrm>
        <a:custGeom>
          <a:avLst/>
          <a:gdLst/>
          <a:ahLst/>
          <a:cxnLst/>
          <a:rect l="0" t="0" r="0" b="0"/>
          <a:pathLst>
            <a:path>
              <a:moveTo>
                <a:pt x="0" y="16435"/>
              </a:moveTo>
              <a:lnTo>
                <a:pt x="761242" y="1643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48210" y="1573311"/>
        <a:ext cx="38062" cy="38062"/>
      </dsp:txXfrm>
    </dsp:sp>
    <dsp:sp modelId="{A573E6B3-6042-41E6-94D0-3BE4DFCAD74F}">
      <dsp:nvSpPr>
        <dsp:cNvPr id="0" name=""/>
        <dsp:cNvSpPr/>
      </dsp:nvSpPr>
      <dsp:spPr>
        <a:xfrm>
          <a:off x="5266929" y="792091"/>
          <a:ext cx="1904872" cy="952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государственный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контроль за обращением медицинских изделий </a:t>
          </a:r>
          <a:endParaRPr lang="ru-RU" sz="1200" kern="1200" dirty="0"/>
        </a:p>
      </dsp:txBody>
      <dsp:txXfrm>
        <a:off x="5294825" y="819987"/>
        <a:ext cx="1849080" cy="896644"/>
      </dsp:txXfrm>
    </dsp:sp>
    <dsp:sp modelId="{3170330F-0765-478F-B072-040CA2F90EB0}">
      <dsp:nvSpPr>
        <dsp:cNvPr id="0" name=""/>
        <dsp:cNvSpPr/>
      </dsp:nvSpPr>
      <dsp:spPr>
        <a:xfrm rot="3597119">
          <a:off x="4668444" y="2245141"/>
          <a:ext cx="797593" cy="32871"/>
        </a:xfrm>
        <a:custGeom>
          <a:avLst/>
          <a:gdLst/>
          <a:ahLst/>
          <a:cxnLst/>
          <a:rect l="0" t="0" r="0" b="0"/>
          <a:pathLst>
            <a:path>
              <a:moveTo>
                <a:pt x="0" y="16435"/>
              </a:moveTo>
              <a:lnTo>
                <a:pt x="797593" y="1643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47301" y="2241637"/>
        <a:ext cx="39879" cy="39879"/>
      </dsp:txXfrm>
    </dsp:sp>
    <dsp:sp modelId="{3D2A9721-B152-4D12-BF52-CEC041EB503C}">
      <dsp:nvSpPr>
        <dsp:cNvPr id="0" name=""/>
        <dsp:cNvSpPr/>
      </dsp:nvSpPr>
      <dsp:spPr>
        <a:xfrm>
          <a:off x="5266929" y="2130559"/>
          <a:ext cx="1904872" cy="952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мониторинг безопасности медицинских изделий</a:t>
          </a:r>
          <a:endParaRPr lang="ru-RU" sz="1200" kern="1200" dirty="0"/>
        </a:p>
      </dsp:txBody>
      <dsp:txXfrm>
        <a:off x="5294825" y="2158455"/>
        <a:ext cx="1849080" cy="896644"/>
      </dsp:txXfrm>
    </dsp:sp>
    <dsp:sp modelId="{08F77873-12BF-4ACF-86F6-64117966CEE7}">
      <dsp:nvSpPr>
        <dsp:cNvPr id="0" name=""/>
        <dsp:cNvSpPr/>
      </dsp:nvSpPr>
      <dsp:spPr>
        <a:xfrm rot="4022277">
          <a:off x="1505605" y="3177386"/>
          <a:ext cx="1992706" cy="32871"/>
        </a:xfrm>
        <a:custGeom>
          <a:avLst/>
          <a:gdLst/>
          <a:ahLst/>
          <a:cxnLst/>
          <a:rect l="0" t="0" r="0" b="0"/>
          <a:pathLst>
            <a:path>
              <a:moveTo>
                <a:pt x="0" y="16435"/>
              </a:moveTo>
              <a:lnTo>
                <a:pt x="1992706" y="164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452141" y="3144004"/>
        <a:ext cx="99635" cy="99635"/>
      </dsp:txXfrm>
    </dsp:sp>
    <dsp:sp modelId="{A26E756E-C3A1-4CEE-ABE1-191D125FCA0B}">
      <dsp:nvSpPr>
        <dsp:cNvPr id="0" name=""/>
        <dsp:cNvSpPr/>
      </dsp:nvSpPr>
      <dsp:spPr>
        <a:xfrm>
          <a:off x="2890657" y="3635009"/>
          <a:ext cx="1904872" cy="952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Разрешительная функция </a:t>
          </a:r>
          <a:endParaRPr lang="ru-RU" sz="1200" kern="1200" dirty="0"/>
        </a:p>
      </dsp:txBody>
      <dsp:txXfrm>
        <a:off x="2918553" y="3662905"/>
        <a:ext cx="1849080" cy="896644"/>
      </dsp:txXfrm>
    </dsp:sp>
    <dsp:sp modelId="{9688D41F-B4AB-4303-B100-1193FF2DCD40}">
      <dsp:nvSpPr>
        <dsp:cNvPr id="0" name=""/>
        <dsp:cNvSpPr/>
      </dsp:nvSpPr>
      <dsp:spPr>
        <a:xfrm>
          <a:off x="4795530" y="4094791"/>
          <a:ext cx="399394" cy="32871"/>
        </a:xfrm>
        <a:custGeom>
          <a:avLst/>
          <a:gdLst/>
          <a:ahLst/>
          <a:cxnLst/>
          <a:rect l="0" t="0" r="0" b="0"/>
          <a:pathLst>
            <a:path>
              <a:moveTo>
                <a:pt x="0" y="16435"/>
              </a:moveTo>
              <a:lnTo>
                <a:pt x="399394" y="1643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85242" y="4101242"/>
        <a:ext cx="19969" cy="19969"/>
      </dsp:txXfrm>
    </dsp:sp>
    <dsp:sp modelId="{71C2FDA8-E0F1-48CB-9888-348AE4D85BB0}">
      <dsp:nvSpPr>
        <dsp:cNvPr id="0" name=""/>
        <dsp:cNvSpPr/>
      </dsp:nvSpPr>
      <dsp:spPr>
        <a:xfrm>
          <a:off x="5194924" y="3635009"/>
          <a:ext cx="1904872" cy="952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Государственная регистрация медицинских изделий</a:t>
          </a:r>
          <a:endParaRPr lang="ru-RU" sz="1200" kern="1200" dirty="0"/>
        </a:p>
      </dsp:txBody>
      <dsp:txXfrm>
        <a:off x="5222820" y="3662905"/>
        <a:ext cx="1849080" cy="896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1A167-5642-42E4-9847-F1D180D2ABF9}">
      <dsp:nvSpPr>
        <dsp:cNvPr id="0" name=""/>
        <dsp:cNvSpPr/>
      </dsp:nvSpPr>
      <dsp:spPr>
        <a:xfrm>
          <a:off x="806793" y="1302758"/>
          <a:ext cx="1774224" cy="448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7112" y="0"/>
              </a:lnTo>
              <a:lnTo>
                <a:pt x="887112" y="448843"/>
              </a:lnTo>
              <a:lnTo>
                <a:pt x="1774224" y="448843"/>
              </a:lnTo>
            </a:path>
          </a:pathLst>
        </a:custGeom>
        <a:noFill/>
        <a:ln w="1587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648152" y="1481426"/>
        <a:ext cx="91505" cy="91505"/>
      </dsp:txXfrm>
    </dsp:sp>
    <dsp:sp modelId="{89B939CD-8A15-4CFC-9ED1-5039032E6C54}">
      <dsp:nvSpPr>
        <dsp:cNvPr id="0" name=""/>
        <dsp:cNvSpPr/>
      </dsp:nvSpPr>
      <dsp:spPr>
        <a:xfrm>
          <a:off x="806793" y="871958"/>
          <a:ext cx="1776463" cy="430799"/>
        </a:xfrm>
        <a:custGeom>
          <a:avLst/>
          <a:gdLst/>
          <a:ahLst/>
          <a:cxnLst/>
          <a:rect l="0" t="0" r="0" b="0"/>
          <a:pathLst>
            <a:path>
              <a:moveTo>
                <a:pt x="0" y="430799"/>
              </a:moveTo>
              <a:lnTo>
                <a:pt x="888231" y="430799"/>
              </a:lnTo>
              <a:lnTo>
                <a:pt x="888231" y="0"/>
              </a:lnTo>
              <a:lnTo>
                <a:pt x="1776463" y="0"/>
              </a:lnTo>
            </a:path>
          </a:pathLst>
        </a:custGeom>
        <a:noFill/>
        <a:ln w="1587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649326" y="1041659"/>
        <a:ext cx="91397" cy="91397"/>
      </dsp:txXfrm>
    </dsp:sp>
    <dsp:sp modelId="{21162AF0-1DB3-4E2A-AE4B-365EC7831B42}">
      <dsp:nvSpPr>
        <dsp:cNvPr id="0" name=""/>
        <dsp:cNvSpPr/>
      </dsp:nvSpPr>
      <dsp:spPr>
        <a:xfrm rot="16200000">
          <a:off x="-874364" y="924357"/>
          <a:ext cx="2605516" cy="756800"/>
        </a:xfrm>
        <a:prstGeom prst="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 val="66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reezing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Подведомственные Росздравнадзору ФГБУ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874364" y="924357"/>
        <a:ext cx="2605516" cy="756800"/>
      </dsp:txXfrm>
    </dsp:sp>
    <dsp:sp modelId="{AC8F59B2-82C3-439D-B57D-AF592A152912}">
      <dsp:nvSpPr>
        <dsp:cNvPr id="0" name=""/>
        <dsp:cNvSpPr/>
      </dsp:nvSpPr>
      <dsp:spPr>
        <a:xfrm>
          <a:off x="2583257" y="448228"/>
          <a:ext cx="4066879" cy="847459"/>
        </a:xfrm>
        <a:prstGeom prst="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 val="66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reezing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Всероссийский научно-исследовательский и испытательный институт медицинской техники Росздравнадзора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83257" y="448228"/>
        <a:ext cx="4066879" cy="847459"/>
      </dsp:txXfrm>
    </dsp:sp>
    <dsp:sp modelId="{DB16C180-E3CC-4F78-9AED-41C08BDBABBC}">
      <dsp:nvSpPr>
        <dsp:cNvPr id="0" name=""/>
        <dsp:cNvSpPr/>
      </dsp:nvSpPr>
      <dsp:spPr>
        <a:xfrm>
          <a:off x="2581017" y="1335927"/>
          <a:ext cx="4094578" cy="831347"/>
        </a:xfrm>
        <a:prstGeom prst="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 val="66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freezing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Центр мониторинга и клинико-экономической экспертизы Росздравнадзора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81017" y="1335927"/>
        <a:ext cx="4094578" cy="831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B7F82-F03C-4167-A1F5-D9AEDC5FBA4D}">
      <dsp:nvSpPr>
        <dsp:cNvPr id="0" name=""/>
        <dsp:cNvSpPr/>
      </dsp:nvSpPr>
      <dsp:spPr>
        <a:xfrm>
          <a:off x="2595750" y="68228"/>
          <a:ext cx="5355929" cy="19241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Статья 6.28. Нарушение установленных правил в сфере обращения медицинских изделий</a:t>
          </a:r>
          <a:endParaRPr lang="ru-RU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Статья 6.33. Обращение фальсифицированных, контрафактных, недоброкачественных и незарегистрированных лекарственных средств, медицинских изделий и оборот фальсифицированных биологически активных добавок</a:t>
          </a:r>
          <a:endParaRPr lang="ru-RU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>
        <a:off x="2595750" y="308748"/>
        <a:ext cx="4634369" cy="1443120"/>
      </dsp:txXfrm>
    </dsp:sp>
    <dsp:sp modelId="{8DA374B2-967C-43A1-B983-CF162344736D}">
      <dsp:nvSpPr>
        <dsp:cNvPr id="0" name=""/>
        <dsp:cNvSpPr/>
      </dsp:nvSpPr>
      <dsp:spPr>
        <a:xfrm>
          <a:off x="107499" y="326026"/>
          <a:ext cx="2384444" cy="1277878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КОДЕКС РОССИЙСКОЙ ФЕДЕРАЦИИ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 АДМИНИСТРАТИВНЫХ ПРАВОНАРУШЕНИЯХ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 </a:t>
          </a:r>
          <a:endParaRPr lang="ru-RU" sz="1100" kern="1200" dirty="0"/>
        </a:p>
      </dsp:txBody>
      <dsp:txXfrm>
        <a:off x="169880" y="388407"/>
        <a:ext cx="2259682" cy="1153116"/>
      </dsp:txXfrm>
    </dsp:sp>
    <dsp:sp modelId="{E8E9D7B3-E63A-42A2-B263-F1F663BD6949}">
      <dsp:nvSpPr>
        <dsp:cNvPr id="0" name=""/>
        <dsp:cNvSpPr/>
      </dsp:nvSpPr>
      <dsp:spPr>
        <a:xfrm>
          <a:off x="2631700" y="2093837"/>
          <a:ext cx="5319987" cy="23141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Статья 235.1. Незаконное производство лекарственных средств и медицинских изделий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Статья 238.1. Обращение фальсифицированных, недоброкачественных и незарегистрированных лекарственных средств, медицинских изделий и оборот фальсифицированных биологически активных добавок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/>
            <a:t>Статья 327.2. Подделка документов на лекарственные средства или медицинские изделия или упаковки лекарственных средств или медицинских изделий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1" kern="1200" dirty="0"/>
        </a:p>
      </dsp:txBody>
      <dsp:txXfrm>
        <a:off x="2631700" y="2383100"/>
        <a:ext cx="4452199" cy="1735576"/>
      </dsp:txXfrm>
    </dsp:sp>
    <dsp:sp modelId="{42CA8A4D-9CAB-4BF9-A1A6-0592BB27AF1E}">
      <dsp:nvSpPr>
        <dsp:cNvPr id="0" name=""/>
        <dsp:cNvSpPr/>
      </dsp:nvSpPr>
      <dsp:spPr>
        <a:xfrm>
          <a:off x="102816" y="2590955"/>
          <a:ext cx="2384444" cy="1277878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 w="15875" cap="flat" cmpd="sng" algn="ctr">
          <a:solidFill>
            <a:schemeClr val="tx2">
              <a:lumMod val="75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УГОЛОВНЫЙ КОДЕКС РОССИЙСКОЙ ФЕДЕРАЦИИ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165197" y="2653336"/>
        <a:ext cx="2259682" cy="11531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7D15F-679D-4387-84E2-0FCE1E0D3AC9}">
      <dsp:nvSpPr>
        <dsp:cNvPr id="0" name=""/>
        <dsp:cNvSpPr/>
      </dsp:nvSpPr>
      <dsp:spPr>
        <a:xfrm>
          <a:off x="223068" y="481544"/>
          <a:ext cx="3444637" cy="2990615"/>
        </a:xfrm>
        <a:prstGeom prst="rect">
          <a:avLst/>
        </a:prstGeom>
        <a:solidFill>
          <a:schemeClr val="bg2">
            <a:lumMod val="50000"/>
            <a:alpha val="90000"/>
          </a:schemeClr>
        </a:solidFill>
        <a:ln w="15875" cap="flat" cmpd="sng" algn="ctr">
          <a:noFill/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Опубликовано инф. писем: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337 </a:t>
          </a:r>
          <a:r>
            <a:rPr lang="ru-RU" sz="1400" kern="1200" dirty="0" smtClean="0">
              <a:solidFill>
                <a:srgbClr val="002060"/>
              </a:solidFill>
            </a:rPr>
            <a:t>– </a:t>
          </a:r>
          <a:r>
            <a:rPr lang="ru-RU" sz="1400" b="1" i="1" kern="1200" dirty="0" smtClean="0">
              <a:solidFill>
                <a:srgbClr val="002060"/>
              </a:solidFill>
            </a:rPr>
            <a:t>о незарегистрированных </a:t>
          </a:r>
          <a:r>
            <a:rPr lang="ru-RU" sz="1400" i="1" kern="1200" dirty="0" smtClean="0">
              <a:solidFill>
                <a:srgbClr val="002060"/>
              </a:solidFill>
            </a:rPr>
            <a:t>медицинских изделиях,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</a:t>
          </a:r>
          <a:r>
            <a:rPr lang="ru-RU" sz="1400" kern="1200" dirty="0" smtClean="0">
              <a:solidFill>
                <a:srgbClr val="002060"/>
              </a:solidFill>
            </a:rPr>
            <a:t>– </a:t>
          </a:r>
          <a:r>
            <a:rPr lang="ru-RU" sz="1400" i="1" kern="1200" dirty="0" smtClean="0">
              <a:solidFill>
                <a:srgbClr val="002060"/>
              </a:solidFill>
            </a:rPr>
            <a:t>о медицинских изделиях, </a:t>
          </a:r>
          <a:r>
            <a:rPr lang="ru-RU" sz="1400" b="1" i="1" kern="1200" dirty="0" smtClean="0">
              <a:solidFill>
                <a:srgbClr val="002060"/>
              </a:solidFill>
            </a:rPr>
            <a:t>не соответствующих </a:t>
          </a:r>
          <a:r>
            <a:rPr lang="ru-RU" sz="1400" i="1" kern="1200" dirty="0" smtClean="0">
              <a:solidFill>
                <a:srgbClr val="002060"/>
              </a:solidFill>
            </a:rPr>
            <a:t>установленным </a:t>
          </a:r>
          <a:r>
            <a:rPr lang="ru-RU" sz="1400" b="1" i="1" kern="1200" dirty="0" smtClean="0">
              <a:solidFill>
                <a:srgbClr val="002060"/>
              </a:solidFill>
            </a:rPr>
            <a:t>требованиям</a:t>
          </a:r>
          <a:r>
            <a:rPr lang="ru-RU" sz="1400" i="1" kern="1200" dirty="0" smtClean="0">
              <a:solidFill>
                <a:srgbClr val="002060"/>
              </a:solidFill>
            </a:rPr>
            <a:t> качества;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116 </a:t>
          </a:r>
          <a:r>
            <a:rPr lang="ru-RU" sz="1400" kern="1200" dirty="0" smtClean="0">
              <a:solidFill>
                <a:srgbClr val="002060"/>
              </a:solidFill>
            </a:rPr>
            <a:t>– </a:t>
          </a:r>
          <a:r>
            <a:rPr lang="ru-RU" sz="1400" b="1" i="1" kern="1200" dirty="0" smtClean="0">
              <a:solidFill>
                <a:srgbClr val="002060"/>
              </a:solidFill>
            </a:rPr>
            <a:t>об отзыве </a:t>
          </a:r>
          <a:r>
            <a:rPr lang="ru-RU" sz="1400" i="1" kern="1200" dirty="0" smtClean="0">
              <a:solidFill>
                <a:srgbClr val="002060"/>
              </a:solidFill>
            </a:rPr>
            <a:t>медицинских изделий производителями</a:t>
          </a:r>
          <a:endParaRPr lang="ru-RU" sz="1400" kern="1200" dirty="0"/>
        </a:p>
      </dsp:txBody>
      <dsp:txXfrm>
        <a:off x="774210" y="481544"/>
        <a:ext cx="2893495" cy="2990615"/>
      </dsp:txXfrm>
    </dsp:sp>
    <dsp:sp modelId="{7226FA9C-6D24-467F-9549-A49D47473FF9}">
      <dsp:nvSpPr>
        <dsp:cNvPr id="0" name=""/>
        <dsp:cNvSpPr/>
      </dsp:nvSpPr>
      <dsp:spPr>
        <a:xfrm>
          <a:off x="0" y="281157"/>
          <a:ext cx="827373" cy="904316"/>
        </a:xfrm>
        <a:prstGeom prst="ellipse">
          <a:avLst/>
        </a:prstGeom>
        <a:solidFill>
          <a:schemeClr val="bg2">
            <a:lumMod val="50000"/>
          </a:schemeClr>
        </a:solidFill>
        <a:ln w="15875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2016</a:t>
          </a:r>
          <a:endParaRPr lang="ru-RU" sz="1500" kern="1200" dirty="0"/>
        </a:p>
      </dsp:txBody>
      <dsp:txXfrm>
        <a:off x="121166" y="413591"/>
        <a:ext cx="585041" cy="639448"/>
      </dsp:txXfrm>
    </dsp:sp>
    <dsp:sp modelId="{968CA8F0-D467-4EFF-9E19-C620920EB0C8}">
      <dsp:nvSpPr>
        <dsp:cNvPr id="0" name=""/>
        <dsp:cNvSpPr/>
      </dsp:nvSpPr>
      <dsp:spPr>
        <a:xfrm>
          <a:off x="4272881" y="481544"/>
          <a:ext cx="3444637" cy="2990615"/>
        </a:xfrm>
        <a:prstGeom prst="rect">
          <a:avLst/>
        </a:prstGeom>
        <a:solidFill>
          <a:schemeClr val="bg2">
            <a:lumMod val="50000"/>
          </a:schemeClr>
        </a:solidFill>
        <a:ln w="15875" cap="flat" cmpd="sng" algn="ctr">
          <a:noFill/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Опубликовано инф. писем: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175 </a:t>
          </a:r>
          <a:r>
            <a:rPr lang="ru-RU" sz="1300" kern="1200" dirty="0" smtClean="0">
              <a:solidFill>
                <a:srgbClr val="002060"/>
              </a:solidFill>
            </a:rPr>
            <a:t>– </a:t>
          </a:r>
          <a:r>
            <a:rPr lang="ru-RU" sz="1300" b="1" i="1" kern="1200" dirty="0" smtClean="0">
              <a:solidFill>
                <a:srgbClr val="002060"/>
              </a:solidFill>
            </a:rPr>
            <a:t>о незарегистрированных </a:t>
          </a:r>
          <a:r>
            <a:rPr lang="ru-RU" sz="1300" i="1" kern="1200" dirty="0" smtClean="0">
              <a:solidFill>
                <a:srgbClr val="002060"/>
              </a:solidFill>
            </a:rPr>
            <a:t>медицинских изделиях,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bg1"/>
              </a:solidFill>
            </a:rPr>
            <a:t>88</a:t>
          </a:r>
          <a:r>
            <a:rPr lang="ru-RU" sz="1300" kern="1200" dirty="0" smtClean="0">
              <a:solidFill>
                <a:srgbClr val="002060"/>
              </a:solidFill>
            </a:rPr>
            <a:t> – </a:t>
          </a:r>
          <a:r>
            <a:rPr lang="ru-RU" sz="1300" b="1" i="1" kern="1200" dirty="0" smtClean="0">
              <a:solidFill>
                <a:srgbClr val="002060"/>
              </a:solidFill>
            </a:rPr>
            <a:t>об отзыве </a:t>
          </a:r>
          <a:r>
            <a:rPr lang="ru-RU" sz="1300" i="1" kern="1200" dirty="0" smtClean="0">
              <a:solidFill>
                <a:srgbClr val="002060"/>
              </a:solidFill>
            </a:rPr>
            <a:t>медицинских изделий производителями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</a:t>
          </a:r>
          <a:r>
            <a:rPr lang="ru-RU" sz="1300" i="1" kern="1200" dirty="0" smtClean="0">
              <a:solidFill>
                <a:srgbClr val="002060"/>
              </a:solidFill>
            </a:rPr>
            <a:t> – о фальсифицированных медицинских изделиях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39 </a:t>
          </a:r>
          <a:r>
            <a:rPr lang="ru-RU" sz="1300" b="1" i="1" kern="1200" dirty="0" smtClean="0">
              <a:solidFill>
                <a:srgbClr val="002060"/>
              </a:solidFill>
            </a:rPr>
            <a:t>– </a:t>
          </a:r>
          <a:r>
            <a:rPr lang="ru-RU" sz="1300" b="1" i="1" kern="1200" dirty="0" smtClean="0">
              <a:solidFill>
                <a:srgbClr val="002060"/>
              </a:solidFill>
            </a:rPr>
            <a:t>о медицинских изделиях, применение которых приостановлено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i="1" kern="1200" dirty="0">
            <a:solidFill>
              <a:srgbClr val="002060"/>
            </a:solidFill>
          </a:endParaRPr>
        </a:p>
      </dsp:txBody>
      <dsp:txXfrm>
        <a:off x="4824023" y="481544"/>
        <a:ext cx="2893495" cy="2990615"/>
      </dsp:txXfrm>
    </dsp:sp>
    <dsp:sp modelId="{653F8152-5483-4325-A64E-10BDC41968A4}">
      <dsp:nvSpPr>
        <dsp:cNvPr id="0" name=""/>
        <dsp:cNvSpPr/>
      </dsp:nvSpPr>
      <dsp:spPr>
        <a:xfrm>
          <a:off x="3920444" y="281157"/>
          <a:ext cx="827373" cy="904316"/>
        </a:xfrm>
        <a:prstGeom prst="ellipse">
          <a:avLst/>
        </a:prstGeom>
        <a:solidFill>
          <a:schemeClr val="bg2">
            <a:lumMod val="50000"/>
          </a:schemeClr>
        </a:solidFill>
        <a:ln w="15875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6мес</a:t>
          </a:r>
          <a:r>
            <a:rPr lang="ru-RU" sz="1500" kern="1200" dirty="0" smtClean="0"/>
            <a:t>. </a:t>
          </a:r>
          <a:r>
            <a:rPr lang="ru-RU" sz="1500" kern="1200" dirty="0" smtClean="0"/>
            <a:t>2017</a:t>
          </a:r>
          <a:endParaRPr lang="ru-RU" sz="1500" kern="1200" dirty="0"/>
        </a:p>
      </dsp:txBody>
      <dsp:txXfrm>
        <a:off x="4041610" y="413591"/>
        <a:ext cx="585041" cy="6394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0638F-F8C8-41F9-98E6-6127C1F7FF5C}">
      <dsp:nvSpPr>
        <dsp:cNvPr id="0" name=""/>
        <dsp:cNvSpPr/>
      </dsp:nvSpPr>
      <dsp:spPr>
        <a:xfrm>
          <a:off x="864082" y="144028"/>
          <a:ext cx="3059252" cy="3059252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cap="none" dirty="0" smtClean="0"/>
            <a:t>Федеральная служба по надзору в сфере здравоохранения </a:t>
          </a:r>
          <a:endParaRPr lang="ru-RU" sz="1500" kern="1200" dirty="0"/>
        </a:p>
      </dsp:txBody>
      <dsp:txXfrm>
        <a:off x="1291275" y="504779"/>
        <a:ext cx="1763893" cy="2337749"/>
      </dsp:txXfrm>
    </dsp:sp>
    <dsp:sp modelId="{0CFCF8AA-27E2-4AE9-B520-2ADA02C02799}">
      <dsp:nvSpPr>
        <dsp:cNvPr id="0" name=""/>
        <dsp:cNvSpPr/>
      </dsp:nvSpPr>
      <dsp:spPr>
        <a:xfrm>
          <a:off x="3240364" y="216033"/>
          <a:ext cx="3208189" cy="3053921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cap="none" dirty="0" smtClean="0"/>
            <a:t>Министерство внутренних дел Российской Федерации</a:t>
          </a:r>
          <a:endParaRPr lang="ru-RU" sz="1500" kern="1200" dirty="0"/>
        </a:p>
      </dsp:txBody>
      <dsp:txXfrm>
        <a:off x="4150796" y="576156"/>
        <a:ext cx="1849766" cy="2333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7364"/>
          </a:xfrm>
          <a:prstGeom prst="rect">
            <a:avLst/>
          </a:prstGeom>
        </p:spPr>
        <p:txBody>
          <a:bodyPr vert="horz" lIns="91584" tIns="45793" rIns="91584" bIns="4579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6" y="1"/>
            <a:ext cx="2971800" cy="497364"/>
          </a:xfrm>
          <a:prstGeom prst="rect">
            <a:avLst/>
          </a:prstGeom>
        </p:spPr>
        <p:txBody>
          <a:bodyPr vert="horz" lIns="91584" tIns="45793" rIns="91584" bIns="45793" rtlCol="0"/>
          <a:lstStyle>
            <a:lvl1pPr algn="r">
              <a:defRPr sz="1200"/>
            </a:lvl1pPr>
          </a:lstStyle>
          <a:p>
            <a:fld id="{2695E72F-0004-4388-8F4C-67C84D032F8E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8186"/>
            <a:ext cx="2971800" cy="497364"/>
          </a:xfrm>
          <a:prstGeom prst="rect">
            <a:avLst/>
          </a:prstGeom>
        </p:spPr>
        <p:txBody>
          <a:bodyPr vert="horz" lIns="91584" tIns="45793" rIns="91584" bIns="4579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6" y="9448186"/>
            <a:ext cx="2971800" cy="497364"/>
          </a:xfrm>
          <a:prstGeom prst="rect">
            <a:avLst/>
          </a:prstGeom>
        </p:spPr>
        <p:txBody>
          <a:bodyPr vert="horz" lIns="91584" tIns="45793" rIns="91584" bIns="45793" rtlCol="0" anchor="b"/>
          <a:lstStyle>
            <a:lvl1pPr algn="r">
              <a:defRPr sz="1200"/>
            </a:lvl1pPr>
          </a:lstStyle>
          <a:p>
            <a:fld id="{8FB6598B-7D94-43FB-9FBF-632D67C5C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37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96888"/>
          </a:xfrm>
          <a:prstGeom prst="rect">
            <a:avLst/>
          </a:prstGeom>
        </p:spPr>
        <p:txBody>
          <a:bodyPr vert="horz" lIns="91584" tIns="45793" rIns="91584" bIns="4579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96888"/>
          </a:xfrm>
          <a:prstGeom prst="rect">
            <a:avLst/>
          </a:prstGeom>
        </p:spPr>
        <p:txBody>
          <a:bodyPr vert="horz" lIns="91584" tIns="45793" rIns="91584" bIns="45793" rtlCol="0"/>
          <a:lstStyle>
            <a:lvl1pPr algn="r">
              <a:defRPr sz="1200"/>
            </a:lvl1pPr>
          </a:lstStyle>
          <a:p>
            <a:fld id="{50533E26-8204-4D51-B717-5676376E12D2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44538"/>
            <a:ext cx="4978400" cy="3733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4" tIns="45793" rIns="91584" bIns="457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400"/>
            <a:ext cx="5486400" cy="4476751"/>
          </a:xfrm>
          <a:prstGeom prst="rect">
            <a:avLst/>
          </a:prstGeom>
        </p:spPr>
        <p:txBody>
          <a:bodyPr vert="horz" lIns="91584" tIns="45793" rIns="91584" bIns="4579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800"/>
            <a:ext cx="2971800" cy="496888"/>
          </a:xfrm>
          <a:prstGeom prst="rect">
            <a:avLst/>
          </a:prstGeom>
        </p:spPr>
        <p:txBody>
          <a:bodyPr vert="horz" lIns="91584" tIns="45793" rIns="91584" bIns="4579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48800"/>
            <a:ext cx="2971800" cy="496888"/>
          </a:xfrm>
          <a:prstGeom prst="rect">
            <a:avLst/>
          </a:prstGeom>
        </p:spPr>
        <p:txBody>
          <a:bodyPr vert="horz" lIns="91584" tIns="45793" rIns="91584" bIns="45793" rtlCol="0" anchor="b"/>
          <a:lstStyle>
            <a:lvl1pPr algn="r">
              <a:defRPr sz="1200"/>
            </a:lvl1pPr>
          </a:lstStyle>
          <a:p>
            <a:fld id="{B544D9F5-3676-48A6-B5DF-3F4DF11234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6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Министр здравоохранения Российской Федерации В.И. Скворцова в одном из своих выступлений обратила внимание:</a:t>
            </a:r>
          </a:p>
          <a:p>
            <a:r>
              <a:rPr lang="ru-RU" dirty="0"/>
              <a:t> </a:t>
            </a:r>
          </a:p>
          <a:p>
            <a:r>
              <a:rPr lang="ru-RU" i="1" dirty="0"/>
              <a:t>«Особое значение в настоящее время имеют вопросы обеспечения медицинской деятельности и населения качественными медицинскими изделиями, лекарственными средствами, во многом определяющими успешность профилактики заболевания, лечения, реабилитации пациентов»</a:t>
            </a:r>
            <a:r>
              <a:rPr lang="ru-RU" dirty="0"/>
              <a:t>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Охрана здоровья людей является неотъемлемой функцией государств во всем мире. Этой же задаче служит государственное регулирование качества, эффективности и безопасности медицинских изделий при допуске и обращении на рынке. Существенная особенность МИ – это неотделимость свойства эффективности от безопасности: неэффективное МИ является потенциально опасным. Таким образом, основной целью государственного контроля является обеспечение конечного потребителя качественными продукцией и услугами.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14373-792E-4E19-8EF8-B4104ED98103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8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Основные нормативные акты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при проведении государственного контроля  представлены на слайде.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14373-792E-4E19-8EF8-B4104ED9810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01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Территориальные органы Росздравнадзора осуществляют функцию по государственному контролю за обращением медицинских изделий путем: </a:t>
            </a:r>
          </a:p>
          <a:p>
            <a:r>
              <a:rPr lang="ru-RU" dirty="0" smtClean="0"/>
              <a:t>проведения плановых и внеплановых проверок субъектов обращения медицинских изделий</a:t>
            </a:r>
          </a:p>
          <a:p>
            <a:endParaRPr lang="ru-RU" dirty="0" smtClean="0"/>
          </a:p>
          <a:p>
            <a:r>
              <a:rPr lang="ru-RU" dirty="0" smtClean="0"/>
              <a:t>выявление в обращении незарегистрированных </a:t>
            </a:r>
          </a:p>
          <a:p>
            <a:pPr>
              <a:buNone/>
            </a:pPr>
            <a:r>
              <a:rPr lang="ru-RU" dirty="0" smtClean="0"/>
              <a:t>	медицинских изделий, </a:t>
            </a:r>
          </a:p>
          <a:p>
            <a:pPr>
              <a:buNone/>
            </a:pPr>
            <a:r>
              <a:rPr lang="ru-RU" dirty="0" smtClean="0"/>
              <a:t>   с истекшим сроком годности, </a:t>
            </a:r>
          </a:p>
          <a:p>
            <a:pPr>
              <a:buNone/>
            </a:pPr>
            <a:r>
              <a:rPr lang="ru-RU" dirty="0" smtClean="0"/>
              <a:t>   медицинских изделий несоответствующих установленным требованиям</a:t>
            </a:r>
          </a:p>
          <a:p>
            <a:pPr defTabSz="921624">
              <a:defRPr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14373-792E-4E19-8EF8-B4104ED9810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8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u="none" kern="1200" dirty="0" smtClean="0">
                <a:solidFill>
                  <a:schemeClr val="bg1"/>
                </a:solidFill>
              </a:rPr>
              <a:t>ОСНОВНЫЕ НАРУШЕНИЯ В </a:t>
            </a:r>
            <a:r>
              <a:rPr lang="ru-RU" sz="1200" dirty="0" smtClean="0">
                <a:solidFill>
                  <a:schemeClr val="bg1"/>
                </a:solidFill>
              </a:rPr>
              <a:t>МЕДИЦИНСКИХ УЧРЕЖДЕНИЯХ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1200" dirty="0" smtClean="0"/>
              <a:t>1 отсутствие сопроводительной документации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1200" dirty="0" smtClean="0"/>
              <a:t>2 выявление в обращении незарегистрированных медицинских изделий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1200" dirty="0" smtClean="0"/>
              <a:t>3 отсутствие технического обслуживания медицинской техники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4 непредставление сведений по нежелательным реакциям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/>
              <a:t>5 выявление в обращении медицинских изделий с истекшим сроком годности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kern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14373-792E-4E19-8EF8-B4104ED9810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478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046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91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8698">
              <a:defRPr/>
            </a:pPr>
            <a:r>
              <a:rPr lang="ru-RU" dirty="0"/>
              <a:t>Следует организовать работу по сообщению в </a:t>
            </a:r>
            <a:r>
              <a:rPr lang="ru-RU" dirty="0" err="1"/>
              <a:t>Росздравнадзор</a:t>
            </a:r>
            <a:r>
              <a:rPr lang="ru-RU" dirty="0"/>
              <a:t> обо всех случаях выявления побочных действий, не указанных в инструкции по применению или руководстве по эксплуатации медицинского изделия, о нежелательных реакциях при его применении, об особенностях взаимодействия медицинских изделий между собой, о фактах и об обстоятельствах, создающих угрозу жизни и здоровью граждан и медицинских работников при применении и эксплуатации медицинских изделий в соответствии с Минздрава России от 20.06.2012 № 12н «Об утверждении порядка сообщения субъектами обращения медицинских изделий обо всех случаях выявления побочных действий, не указанных в инструкции по применению или руководстве по эксплуатации медицинского изделия, о нежелательных реакциях при его применении, об особенностях взаимодействия медицинских изделий между собой, о фактах и об обстоятельствах, создающих угрозу жизни и здоровью граждан и медицинских работников при применении и эксплуатации медицинских изделий»).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14373-792E-4E19-8EF8-B4104ED98103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5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864831-E965-46A2-9164-93958DB76350}" type="datetime1">
              <a:rPr lang="ru-RU" smtClean="0"/>
              <a:t>13.06.2017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E0BA-5AF0-4108-A45F-2AB4D3B5C1AA}" type="datetime1">
              <a:rPr lang="ru-RU" smtClean="0">
                <a:solidFill>
                  <a:srgbClr val="04617B"/>
                </a:solidFill>
              </a:rPr>
              <a:t>13.06.2017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/>
                </a:solidFill>
              </a:rPr>
              <a:pPr/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A3D-AE67-473D-A5A0-6D2882A23A74}" type="datetime1">
              <a:rPr lang="ru-RU" smtClean="0">
                <a:solidFill>
                  <a:srgbClr val="04617B"/>
                </a:solidFill>
              </a:rPr>
              <a:t>13.06.2017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/>
                </a:solidFill>
              </a:rPr>
              <a:pPr/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3556-EAD9-41F3-8F13-0876827F77C7}" type="datetime1">
              <a:rPr lang="ru-RU" smtClean="0">
                <a:solidFill>
                  <a:srgbClr val="04617B"/>
                </a:solidFill>
              </a:rPr>
              <a:t>13.06.2017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/>
                </a:solidFill>
              </a:rPr>
              <a:pPr/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DA5-BFA4-4446-B9FC-D30DB0A5B467}" type="datetime1">
              <a:rPr lang="ru-RU" smtClean="0">
                <a:solidFill>
                  <a:srgbClr val="04617B"/>
                </a:solidFill>
              </a:rPr>
              <a:t>13.06.2017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/>
                </a:solidFill>
              </a:rPr>
              <a:pPr/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FD2C7-3434-4091-BDF7-3FCD64141AF6}" type="datetime1">
              <a:rPr lang="ru-RU" smtClean="0">
                <a:solidFill>
                  <a:srgbClr val="04617B"/>
                </a:solidFill>
              </a:rPr>
              <a:t>13.06.2017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/>
                </a:solidFill>
              </a:rPr>
              <a:pPr/>
              <a:t>‹#›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5C71-B86E-456E-8E6D-358232877E0F}" type="datetime1">
              <a:rPr lang="ru-RU" smtClean="0">
                <a:solidFill>
                  <a:srgbClr val="04617B"/>
                </a:solidFill>
              </a:rPr>
              <a:t>13.06.2017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/>
                </a:solidFill>
              </a:rPr>
              <a:pPr/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4905-401A-429B-950B-85C9C57A2C89}" type="datetime1">
              <a:rPr lang="ru-RU" smtClean="0">
                <a:solidFill>
                  <a:srgbClr val="04617B"/>
                </a:solidFill>
              </a:rPr>
              <a:t>13.06.2017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/>
                </a:solidFill>
              </a:rPr>
              <a:pPr/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3FE3-5E59-45DD-B489-A1D070948318}" type="datetime1">
              <a:rPr lang="ru-RU" smtClean="0">
                <a:solidFill>
                  <a:srgbClr val="04617B"/>
                </a:solidFill>
              </a:rPr>
              <a:t>13.06.2017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/>
                </a:solidFill>
              </a:rPr>
              <a:pPr/>
              <a:t>‹#›</a:t>
            </a:fld>
            <a:endParaRPr lang="ru-RU">
              <a:solidFill>
                <a:srgbClr val="04617B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651D-4A64-47F1-B3CF-5FEE9FD28A90}" type="datetime1">
              <a:rPr lang="ru-RU" smtClean="0">
                <a:solidFill>
                  <a:srgbClr val="04617B"/>
                </a:solidFill>
              </a:rPr>
              <a:t>13.06.2017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/>
                </a:solidFill>
              </a:rPr>
              <a:pPr/>
              <a:t>‹#›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>
              <a:solidFill>
                <a:srgbClr val="04617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5794-D80D-404B-B4A3-95702AD111DF}" type="datetime1">
              <a:rPr lang="ru-RU" smtClean="0">
                <a:solidFill>
                  <a:srgbClr val="DBF5F9"/>
                </a:solidFill>
              </a:rPr>
              <a:t>13.06.2017</a:t>
            </a:fld>
            <a:endParaRPr lang="ru-RU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DBF5F9"/>
                </a:solidFill>
              </a:rPr>
              <a:pPr/>
              <a:t>‹#›</a:t>
            </a:fld>
            <a:endParaRPr lang="ru-RU">
              <a:solidFill>
                <a:srgbClr val="DBF5F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D02503-513E-4A68-9FA5-766EA65A3169}" type="datetime1">
              <a:rPr lang="ru-RU" smtClean="0">
                <a:solidFill>
                  <a:srgbClr val="04617B"/>
                </a:solidFill>
              </a:rPr>
              <a:t>13.06.2017</a:t>
            </a:fld>
            <a:endParaRPr lang="ru-RU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04617B"/>
                </a:solidFill>
              </a:rPr>
              <a:pPr/>
              <a:t>‹#›</a:t>
            </a:fld>
            <a:endParaRPr lang="ru-RU">
              <a:solidFill>
                <a:srgbClr val="04617B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 userDrawn="1"/>
        </p:nvCxnSpPr>
        <p:spPr>
          <a:xfrm flipH="1">
            <a:off x="0" y="116632"/>
            <a:ext cx="9144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 userDrawn="1"/>
        </p:nvCxnSpPr>
        <p:spPr>
          <a:xfrm>
            <a:off x="35496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 userDrawn="1"/>
        </p:nvCxnSpPr>
        <p:spPr>
          <a:xfrm>
            <a:off x="0" y="44624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4" name="Изображение 6" descr="logo_fs_rzn.jpe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1560" cy="9523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://www.roszdravnadzor.ru/" TargetMode="External"/><Relationship Id="rId7" Type="http://schemas.openxmlformats.org/officeDocument/2006/relationships/diagramColors" Target="../diagrams/colors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116632"/>
            <a:ext cx="3924436" cy="5157192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400" i="1" dirty="0">
                <a:solidFill>
                  <a:schemeClr val="bg1"/>
                </a:solidFill>
                <a:latin typeface="Arial Black" panose="020B0A04020102020204" pitchFamily="34" charset="0"/>
              </a:rPr>
              <a:t>Государственный контроль за обращением медицинских изделий. </a:t>
            </a:r>
            <a:r>
              <a:rPr lang="ru-RU" sz="2400" i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/>
            </a:r>
            <a:br>
              <a:rPr lang="ru-RU" sz="2400" i="1" dirty="0" smtClean="0">
                <a:solidFill>
                  <a:srgbClr val="00B0F0"/>
                </a:solidFill>
                <a:latin typeface="Arial Black" panose="020B0A04020102020204" pitchFamily="34" charset="0"/>
              </a:rPr>
            </a:br>
            <a:r>
              <a:rPr lang="ru-RU" sz="2400" i="1" dirty="0" smtClean="0">
                <a:solidFill>
                  <a:srgbClr val="744B1E"/>
                </a:solidFill>
                <a:latin typeface="Arial Black" panose="020B0A04020102020204" pitchFamily="34" charset="0"/>
              </a:rPr>
              <a:t>Пути </a:t>
            </a:r>
            <a:r>
              <a:rPr lang="ru-RU" sz="2400" i="1" dirty="0">
                <a:solidFill>
                  <a:srgbClr val="744B1E"/>
                </a:solidFill>
                <a:latin typeface="Arial Black" panose="020B0A04020102020204" pitchFamily="34" charset="0"/>
              </a:rPr>
              <a:t>предотвращения причинения вреда жизни и здоровью граждан при применении медицинских изделий</a:t>
            </a:r>
            <a:endParaRPr lang="ru-RU" sz="2400" i="1" dirty="0">
              <a:solidFill>
                <a:srgbClr val="744B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79" y="5324704"/>
            <a:ext cx="4550421" cy="1533296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Третьяков Георгий Владиславович</a:t>
            </a:r>
            <a:endParaRPr lang="ru-RU" sz="3400" dirty="0" smtClean="0"/>
          </a:p>
          <a:p>
            <a:endParaRPr lang="ru-RU" sz="2300" dirty="0" smtClean="0"/>
          </a:p>
          <a:p>
            <a:r>
              <a:rPr lang="ru-RU" sz="2100" dirty="0" smtClean="0"/>
              <a:t>Руководитель ТО Росздравнадзора</a:t>
            </a:r>
          </a:p>
          <a:p>
            <a:r>
              <a:rPr lang="ru-RU" sz="2100" dirty="0" smtClean="0"/>
              <a:t>по Омской области</a:t>
            </a:r>
            <a:endParaRPr lang="ru-RU" sz="21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98" y="398591"/>
            <a:ext cx="2592288" cy="304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2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806738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Основные нарушения при проведении 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проверок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лечебных учреждений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89355" y="1628800"/>
            <a:ext cx="7365290" cy="2088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FF5050"/>
                </a:solidFill>
              </a:rPr>
              <a:t>Отсутствие </a:t>
            </a:r>
            <a:r>
              <a:rPr lang="ru-RU" sz="2800" dirty="0">
                <a:solidFill>
                  <a:srgbClr val="FF5050"/>
                </a:solidFill>
              </a:rPr>
              <a:t>технического обслуживания </a:t>
            </a:r>
            <a:endParaRPr lang="ru-RU" sz="2800" dirty="0" smtClean="0">
              <a:solidFill>
                <a:srgbClr val="FF5050"/>
              </a:solidFill>
            </a:endParaRPr>
          </a:p>
          <a:p>
            <a:pPr algn="ctr">
              <a:buClr>
                <a:srgbClr val="FF5050"/>
              </a:buClr>
            </a:pPr>
            <a:r>
              <a:rPr lang="ru-RU" sz="2800" dirty="0" smtClean="0">
                <a:solidFill>
                  <a:srgbClr val="FF5050"/>
                </a:solidFill>
              </a:rPr>
              <a:t>медицинской </a:t>
            </a:r>
            <a:r>
              <a:rPr lang="ru-RU" sz="2800" dirty="0">
                <a:solidFill>
                  <a:srgbClr val="FF5050"/>
                </a:solidFill>
              </a:rPr>
              <a:t>техники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ctr">
              <a:buClr>
                <a:srgbClr val="FF5050"/>
              </a:buClr>
            </a:pPr>
            <a:r>
              <a:rPr lang="ru-RU" sz="2400" dirty="0" smtClean="0">
                <a:solidFill>
                  <a:srgbClr val="002060"/>
                </a:solidFill>
              </a:rPr>
              <a:t>применяемой </a:t>
            </a:r>
            <a:r>
              <a:rPr lang="ru-RU" sz="2400" dirty="0">
                <a:solidFill>
                  <a:srgbClr val="002060"/>
                </a:solidFill>
              </a:rPr>
              <a:t>в отделениях лечебного учреждения 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1343" y="3717032"/>
            <a:ext cx="75813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Необходимость технического обслуживания, а также его периодичность указывается производителем /представителем </a:t>
            </a:r>
            <a:endParaRPr lang="ru-RU" sz="20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эксплуатационной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документации</a:t>
            </a:r>
          </a:p>
          <a:p>
            <a:pPr algn="ctr"/>
            <a:endParaRPr lang="ru-RU" sz="2000" b="1" i="1" dirty="0" smtClean="0">
              <a:solidFill>
                <a:srgbClr val="33CC33"/>
              </a:solidFill>
            </a:endParaRPr>
          </a:p>
          <a:p>
            <a:pPr algn="ctr"/>
            <a:endParaRPr lang="ru-RU" sz="2000" b="1" i="1" dirty="0">
              <a:solidFill>
                <a:srgbClr val="33CC33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 отсутствии технического обслуживания применение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медицинской техники недопустимо!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3840" y="1049189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Основные нарушения при проведении 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проверок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лечебных учреждений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0226" y="1831819"/>
            <a:ext cx="7488107" cy="266242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3600" dirty="0">
                <a:solidFill>
                  <a:srgbClr val="002060"/>
                </a:solidFill>
              </a:rPr>
              <a:t>Приобретение и применение медицинских изделий 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ctr">
              <a:buClr>
                <a:srgbClr val="FF5050"/>
              </a:buClr>
            </a:pPr>
            <a:r>
              <a:rPr lang="ru-RU" sz="3600" dirty="0" smtClean="0">
                <a:solidFill>
                  <a:srgbClr val="FF5050"/>
                </a:solidFill>
              </a:rPr>
              <a:t>с </a:t>
            </a:r>
            <a:r>
              <a:rPr lang="ru-RU" sz="3600" dirty="0">
                <a:solidFill>
                  <a:srgbClr val="FF5050"/>
                </a:solidFill>
              </a:rPr>
              <a:t>истекшим сроком годности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0226" y="4653136"/>
            <a:ext cx="7488107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</a:rPr>
              <a:t>ст. 38 </a:t>
            </a:r>
            <a:r>
              <a:rPr lang="ru-RU" sz="2400" b="1" dirty="0">
                <a:solidFill>
                  <a:srgbClr val="0070C0"/>
                </a:solidFill>
              </a:rPr>
              <a:t>от 21.11.2011 № 323-ФЗ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«</a:t>
            </a:r>
            <a:r>
              <a:rPr lang="ru-RU" sz="2400" dirty="0">
                <a:solidFill>
                  <a:srgbClr val="0070C0"/>
                </a:solidFill>
              </a:rPr>
              <a:t>Об основах охраны здоровья </a:t>
            </a:r>
            <a:r>
              <a:rPr lang="ru-RU" sz="2400" dirty="0" smtClean="0">
                <a:solidFill>
                  <a:srgbClr val="0070C0"/>
                </a:solidFill>
              </a:rPr>
              <a:t>граждан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в Российской </a:t>
            </a:r>
            <a:r>
              <a:rPr lang="ru-RU" sz="2400" dirty="0" smtClean="0">
                <a:solidFill>
                  <a:srgbClr val="0070C0"/>
                </a:solidFill>
              </a:rPr>
              <a:t>Федерации»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2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3568" y="764704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Основные нарушения при проведении 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проверок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лечебных учреждений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7" y="1556792"/>
            <a:ext cx="7712901" cy="191437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FF5050"/>
                </a:solidFill>
              </a:rPr>
              <a:t>Отсутствие мониторинга безопасности </a:t>
            </a:r>
          </a:p>
          <a:p>
            <a:pPr algn="ctr">
              <a:buClr>
                <a:srgbClr val="FF5050"/>
              </a:buClr>
            </a:pPr>
            <a:r>
              <a:rPr lang="ru-RU" sz="2400" dirty="0" smtClean="0">
                <a:solidFill>
                  <a:srgbClr val="002060"/>
                </a:solidFill>
              </a:rPr>
              <a:t>медицинских изделий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577" y="3502450"/>
            <a:ext cx="7920880" cy="2952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риказ </a:t>
            </a:r>
            <a:r>
              <a:rPr lang="ru-RU" dirty="0">
                <a:solidFill>
                  <a:srgbClr val="002060"/>
                </a:solidFill>
              </a:rPr>
              <a:t>Минздрава России </a:t>
            </a:r>
            <a:r>
              <a:rPr lang="ru-RU" b="1" dirty="0">
                <a:solidFill>
                  <a:srgbClr val="002060"/>
                </a:solidFill>
              </a:rPr>
              <a:t>от 20.06.2012 № 12н </a:t>
            </a:r>
            <a:r>
              <a:rPr lang="ru-RU" dirty="0">
                <a:solidFill>
                  <a:srgbClr val="002060"/>
                </a:solidFill>
              </a:rPr>
              <a:t>«Об утверждении порядка сообщения субъектами обращения медицинских изделий обо всех случаях выявления побочных действий, не указанных в инструкции по применению или руководстве по эксплуатации медицинского изделия, о нежелательных реакциях при его применении, об особенностях взаимодействия медицинских изделий между собой, о фактах и об обстоятельствах, создающих угрозу жизни и здоровью граждан и медицинских работников при применении и эксплуатации медицинских изделий»)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12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6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628800"/>
            <a:ext cx="7848872" cy="4824536"/>
          </a:xfrm>
          <a:noFill/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lvl="0"/>
            <a:r>
              <a:rPr lang="ru-RU" sz="2400" i="1" dirty="0"/>
              <a:t>приемку продукции </a:t>
            </a:r>
            <a:endParaRPr lang="ru-RU" sz="2400" dirty="0"/>
          </a:p>
          <a:p>
            <a:pPr lvl="0"/>
            <a:r>
              <a:rPr lang="ru-RU" sz="2400" i="1" dirty="0"/>
              <a:t>проверку сведений о регистрации на упаковке</a:t>
            </a:r>
            <a:endParaRPr lang="ru-RU" sz="2400" dirty="0"/>
          </a:p>
          <a:p>
            <a:pPr lvl="0"/>
            <a:r>
              <a:rPr lang="ru-RU" sz="2400" i="1" dirty="0"/>
              <a:t>соблюдение сроков годности</a:t>
            </a:r>
            <a:endParaRPr lang="ru-RU" sz="2400" dirty="0"/>
          </a:p>
          <a:p>
            <a:pPr lvl="0"/>
            <a:r>
              <a:rPr lang="ru-RU" sz="2400" i="1" dirty="0"/>
              <a:t>проверку наличия маркировки на русском языке</a:t>
            </a:r>
            <a:endParaRPr lang="ru-RU" sz="2400" dirty="0"/>
          </a:p>
          <a:p>
            <a:pPr lvl="0"/>
            <a:r>
              <a:rPr lang="ru-RU" sz="2400" i="1" dirty="0"/>
              <a:t>проверку соблюдения режимов хранения медицинских изделий </a:t>
            </a:r>
            <a:endParaRPr lang="ru-RU" sz="2400" dirty="0"/>
          </a:p>
          <a:p>
            <a:pPr lvl="0"/>
            <a:r>
              <a:rPr lang="ru-RU" sz="2400" i="1" dirty="0"/>
              <a:t>систему хранения регистрационных удостоверений и документов качества</a:t>
            </a:r>
            <a:endParaRPr lang="ru-RU" sz="2400" dirty="0"/>
          </a:p>
          <a:p>
            <a:pPr lvl="0"/>
            <a:r>
              <a:rPr lang="ru-RU" sz="2400" i="1" dirty="0"/>
              <a:t>карантинную зону для хранения медицинских изделий</a:t>
            </a:r>
            <a:endParaRPr lang="ru-RU" sz="2400" dirty="0"/>
          </a:p>
          <a:p>
            <a:endParaRPr lang="ru-RU" sz="2400" dirty="0"/>
          </a:p>
          <a:p>
            <a:pPr marL="0" indent="0">
              <a:buClr>
                <a:srgbClr val="FF5050"/>
              </a:buClr>
              <a:buNone/>
            </a:pPr>
            <a:endParaRPr lang="ru-RU" sz="2400" i="1" dirty="0" smtClean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7328" y="552082"/>
            <a:ext cx="75772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Медицинским </a:t>
            </a:r>
            <a:r>
              <a:rPr lang="ru-RU" sz="32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учреждениям необходимо организовать</a:t>
            </a:r>
          </a:p>
        </p:txBody>
      </p:sp>
    </p:spTree>
    <p:extLst>
      <p:ext uri="{BB962C8B-B14F-4D97-AF65-F5344CB8AC3E}">
        <p14:creationId xmlns:p14="http://schemas.microsoft.com/office/powerpoint/2010/main" val="33938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5"/>
          <p:cNvSpPr>
            <a:spLocks noGrp="1"/>
          </p:cNvSpPr>
          <p:nvPr>
            <p:ph idx="1"/>
          </p:nvPr>
        </p:nvSpPr>
        <p:spPr>
          <a:xfrm>
            <a:off x="467544" y="1601416"/>
            <a:ext cx="8051052" cy="5256584"/>
          </a:xfrm>
          <a:noFill/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srgbClr val="002060"/>
                </a:solidFill>
              </a:rPr>
              <a:t>соблюдать сроки периодического обучения персонала</a:t>
            </a:r>
          </a:p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srgbClr val="002060"/>
                </a:solidFill>
              </a:rPr>
              <a:t>назначать ответственного </a:t>
            </a:r>
            <a:r>
              <a:rPr lang="ru-RU" sz="1800" i="1" dirty="0">
                <a:solidFill>
                  <a:srgbClr val="002060"/>
                </a:solidFill>
              </a:rPr>
              <a:t>за медицинскую </a:t>
            </a:r>
            <a:r>
              <a:rPr lang="ru-RU" sz="1800" i="1" dirty="0" smtClean="0">
                <a:solidFill>
                  <a:srgbClr val="002060"/>
                </a:solidFill>
              </a:rPr>
              <a:t>технику</a:t>
            </a:r>
          </a:p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srgbClr val="002060"/>
                </a:solidFill>
              </a:rPr>
              <a:t>соблюдать сроки плана-графика </a:t>
            </a:r>
            <a:r>
              <a:rPr lang="ru-RU" sz="1800" i="1" dirty="0">
                <a:solidFill>
                  <a:srgbClr val="002060"/>
                </a:solidFill>
              </a:rPr>
              <a:t>обслуживания медицинского </a:t>
            </a:r>
            <a:r>
              <a:rPr lang="ru-RU" sz="1800" i="1" dirty="0" smtClean="0">
                <a:solidFill>
                  <a:srgbClr val="002060"/>
                </a:solidFill>
              </a:rPr>
              <a:t>оборудования и план-график </a:t>
            </a:r>
            <a:r>
              <a:rPr lang="ru-RU" sz="1800" i="1" dirty="0">
                <a:solidFill>
                  <a:srgbClr val="002060"/>
                </a:solidFill>
              </a:rPr>
              <a:t>метрологического обслуживания </a:t>
            </a:r>
          </a:p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srgbClr val="002060"/>
                </a:solidFill>
              </a:rPr>
              <a:t>вести журнал </a:t>
            </a:r>
            <a:r>
              <a:rPr lang="ru-RU" sz="1800" i="1" dirty="0">
                <a:solidFill>
                  <a:srgbClr val="002060"/>
                </a:solidFill>
              </a:rPr>
              <a:t>инструктажа по технике безопасности и правилам эксплуатации </a:t>
            </a:r>
            <a:r>
              <a:rPr lang="ru-RU" sz="1800" i="1" dirty="0" smtClean="0">
                <a:solidFill>
                  <a:srgbClr val="002060"/>
                </a:solidFill>
              </a:rPr>
              <a:t>оборудования</a:t>
            </a:r>
          </a:p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srgbClr val="002060"/>
                </a:solidFill>
              </a:rPr>
              <a:t>организовать мониторинг безопасности медицинских изделий</a:t>
            </a:r>
          </a:p>
          <a:p>
            <a:pPr lvl="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srgbClr val="002060"/>
                </a:solidFill>
              </a:rPr>
              <a:t>проводить инструктаж по технике безопасности и правилам использования и эксплуатации оборудования </a:t>
            </a:r>
          </a:p>
          <a:p>
            <a:pPr lvl="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srgbClr val="002060"/>
                </a:solidFill>
              </a:rPr>
              <a:t>размещать на рабочих местах краткие инструкции по применению медицинских изделий</a:t>
            </a:r>
          </a:p>
          <a:p>
            <a:pPr lvl="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srgbClr val="002060"/>
                </a:solidFill>
              </a:rPr>
              <a:t>размещать! на жизненно важном оборудовании контакты службы технического обслуживания для экстренной помощи</a:t>
            </a:r>
          </a:p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800" i="1" dirty="0" smtClean="0">
                <a:solidFill>
                  <a:srgbClr val="002060"/>
                </a:solidFill>
              </a:rPr>
              <a:t>следить за размещением информационных писем </a:t>
            </a:r>
            <a:r>
              <a:rPr lang="ru-RU" sz="1800" i="1" dirty="0">
                <a:solidFill>
                  <a:srgbClr val="002060"/>
                </a:solidFill>
              </a:rPr>
              <a:t>Росздравнадзора о </a:t>
            </a:r>
            <a:r>
              <a:rPr lang="ru-RU" sz="1800" i="1" dirty="0" smtClean="0">
                <a:solidFill>
                  <a:srgbClr val="002060"/>
                </a:solidFill>
              </a:rPr>
              <a:t>медицинских изделиях на сайте </a:t>
            </a:r>
            <a:r>
              <a:rPr lang="en-US" sz="1800" i="1" dirty="0" smtClean="0">
                <a:solidFill>
                  <a:srgbClr val="33CC33"/>
                </a:solidFill>
              </a:rPr>
              <a:t>www.roszdravnadzor.ru</a:t>
            </a:r>
            <a:endParaRPr lang="ru-RU" sz="1800" i="1" dirty="0">
              <a:solidFill>
                <a:srgbClr val="33CC33"/>
              </a:solidFill>
            </a:endParaRPr>
          </a:p>
          <a:p>
            <a:pPr marL="0" indent="0" algn="just">
              <a:buClr>
                <a:srgbClr val="FF5050"/>
              </a:buClr>
              <a:buNone/>
            </a:pPr>
            <a:endParaRPr lang="ru-RU" sz="1800" i="1" dirty="0">
              <a:solidFill>
                <a:srgbClr val="002060"/>
              </a:solidFill>
            </a:endParaRPr>
          </a:p>
          <a:p>
            <a:pPr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endParaRPr lang="ru-RU" sz="1800" i="1" dirty="0">
              <a:solidFill>
                <a:srgbClr val="002060"/>
              </a:solidFill>
            </a:endParaRPr>
          </a:p>
          <a:p>
            <a:pPr marL="0" indent="0" algn="just">
              <a:buClr>
                <a:srgbClr val="FF5050"/>
              </a:buClr>
              <a:buNone/>
            </a:pPr>
            <a:endParaRPr lang="ru-RU" sz="1800" i="1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533309"/>
            <a:ext cx="75772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ea typeface="Times New Roman" panose="02020603050405020304" pitchFamily="18" charset="0"/>
              </a:rPr>
              <a:t>Медицинским учреждениям необходимо</a:t>
            </a:r>
            <a:endParaRPr lang="ru-RU" sz="3200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91369" y="575187"/>
            <a:ext cx="7433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5050"/>
                </a:solidFill>
              </a:rPr>
              <a:t>Требования к маркировке медицинских изделий </a:t>
            </a:r>
            <a:endParaRPr lang="ru-RU" sz="2400" b="1" dirty="0">
              <a:solidFill>
                <a:srgbClr val="FF5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852936"/>
            <a:ext cx="81369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b="1" dirty="0" smtClean="0"/>
              <a:t>наименование товара</a:t>
            </a:r>
          </a:p>
          <a:p>
            <a:pPr marL="171450" indent="-17145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600" b="1" dirty="0" smtClean="0"/>
              <a:t> </a:t>
            </a:r>
            <a:r>
              <a:rPr lang="ru-RU" sz="1600" b="1" dirty="0"/>
              <a:t>место нахождения (адрес) изготовителя (продавца</a:t>
            </a:r>
            <a:r>
              <a:rPr lang="ru-RU" sz="1600" b="1" dirty="0" smtClean="0"/>
              <a:t>)</a:t>
            </a:r>
            <a:endParaRPr lang="ru-RU" sz="1600" b="1" dirty="0"/>
          </a:p>
          <a:p>
            <a:pPr marL="171450" indent="-17145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600" b="1" dirty="0"/>
              <a:t> </a:t>
            </a:r>
            <a:r>
              <a:rPr lang="ru-RU" sz="1600" b="1" dirty="0" smtClean="0"/>
              <a:t>фирменное </a:t>
            </a:r>
            <a:r>
              <a:rPr lang="ru-RU" sz="1600" b="1" dirty="0"/>
              <a:t>наименование (наименование) изготовителя (продавца</a:t>
            </a:r>
            <a:r>
              <a:rPr lang="ru-RU" sz="1600" b="1" dirty="0" smtClean="0"/>
              <a:t>)</a:t>
            </a:r>
            <a:endParaRPr lang="ru-RU" sz="1600" b="1" dirty="0"/>
          </a:p>
          <a:p>
            <a:pPr marL="171450" indent="-17145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600" b="1" dirty="0" smtClean="0"/>
              <a:t> место нахождения (адрес) организации (организаций), уполномоченной изготовителем (продавцом) на принятие претензий от покупателей и производящей ремонт и техническое обслуживание товара</a:t>
            </a:r>
          </a:p>
          <a:p>
            <a:pPr marL="171450" indent="-17145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600" b="1" dirty="0" smtClean="0"/>
              <a:t> </a:t>
            </a:r>
            <a:r>
              <a:rPr lang="ru-RU" sz="1600" b="1" dirty="0" smtClean="0"/>
              <a:t>сведения </a:t>
            </a:r>
            <a:r>
              <a:rPr lang="ru-RU" sz="1600" b="1" dirty="0"/>
              <a:t>об обязательном подтверждении соответствия товаров в порядке, определенном законодательством Российской Федерации о техническом </a:t>
            </a:r>
            <a:r>
              <a:rPr lang="ru-RU" sz="1600" b="1" dirty="0" smtClean="0"/>
              <a:t>регулировании</a:t>
            </a:r>
            <a:endParaRPr lang="ru-RU" sz="1600" b="1" dirty="0"/>
          </a:p>
          <a:p>
            <a:pPr marL="171450" indent="-17145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600" b="1" dirty="0" smtClean="0"/>
              <a:t> сведения </a:t>
            </a:r>
            <a:r>
              <a:rPr lang="ru-RU" sz="1600" b="1" dirty="0"/>
              <a:t>об основных потребительских свойствах </a:t>
            </a:r>
            <a:r>
              <a:rPr lang="ru-RU" sz="1600" b="1" dirty="0" smtClean="0"/>
              <a:t>товара</a:t>
            </a:r>
            <a:endParaRPr lang="ru-RU" sz="1600" b="1" dirty="0"/>
          </a:p>
          <a:p>
            <a:pPr marL="171450" indent="-17145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600" b="1" dirty="0" smtClean="0"/>
              <a:t>правила </a:t>
            </a:r>
            <a:r>
              <a:rPr lang="ru-RU" sz="1600" b="1" dirty="0"/>
              <a:t>и условия эффективного и безопасного использования </a:t>
            </a:r>
            <a:r>
              <a:rPr lang="ru-RU" sz="1600" b="1" dirty="0" smtClean="0"/>
              <a:t>товара</a:t>
            </a:r>
            <a:endParaRPr lang="ru-RU" sz="1600" b="1" dirty="0"/>
          </a:p>
          <a:p>
            <a:pPr marL="171450" indent="-17145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600" b="1" dirty="0" smtClean="0"/>
              <a:t> гарантийный срок</a:t>
            </a:r>
            <a:endParaRPr lang="ru-RU" sz="1600" b="1" dirty="0"/>
          </a:p>
          <a:p>
            <a:pPr marL="171450" indent="-171450" algn="just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1600" b="1" dirty="0" smtClean="0"/>
              <a:t> срок </a:t>
            </a:r>
            <a:r>
              <a:rPr lang="ru-RU" sz="1600" b="1" dirty="0"/>
              <a:t>службы (срок годности), если он установлен для конкретного </a:t>
            </a:r>
            <a:r>
              <a:rPr lang="ru-RU" sz="1600" b="1" dirty="0" smtClean="0"/>
              <a:t>товара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63377" y="1379060"/>
            <a:ext cx="7289254" cy="15081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B0F0"/>
                </a:solidFill>
              </a:rPr>
              <a:t>Постановление Правительства Российской Федерации</a:t>
            </a:r>
          </a:p>
          <a:p>
            <a:pPr algn="ctr"/>
            <a:r>
              <a:rPr lang="ru-RU" sz="1400" i="1" dirty="0">
                <a:solidFill>
                  <a:srgbClr val="00B0F0"/>
                </a:solidFill>
              </a:rPr>
              <a:t> </a:t>
            </a:r>
            <a:r>
              <a:rPr lang="ru-RU" sz="1400" b="1" i="1" dirty="0">
                <a:solidFill>
                  <a:srgbClr val="00B0F0"/>
                </a:solidFill>
              </a:rPr>
              <a:t>от 19.01.1998 № 55 </a:t>
            </a:r>
            <a:r>
              <a:rPr lang="ru-RU" sz="1400" i="1" dirty="0">
                <a:solidFill>
                  <a:srgbClr val="00B0F0"/>
                </a:solidFill>
              </a:rPr>
              <a:t>«Об утверждении правил продажи отдельных видов товаров, </a:t>
            </a:r>
            <a:r>
              <a:rPr lang="ru-RU" sz="1200" i="1" dirty="0">
                <a:solidFill>
                  <a:srgbClr val="00B0F0"/>
                </a:solidFill>
              </a:rPr>
              <a:t>перечня товаров длительного пользования, на которые не распространяется требование покупателя о безвозмездном предоставлении ему на период ремонта или замены аналогичного товара, и перечня непродовольственных товаров надлежащего качества, не подлежащих возврату или обмену на аналогичный товар других размера, формы, габарита, фасона</a:t>
            </a:r>
            <a:r>
              <a:rPr lang="ru-RU" sz="1400" i="1" dirty="0">
                <a:solidFill>
                  <a:srgbClr val="00B0F0"/>
                </a:solidFill>
              </a:rPr>
              <a:t>, расцветки или комплектации»</a:t>
            </a:r>
          </a:p>
        </p:txBody>
      </p:sp>
    </p:spTree>
    <p:extLst>
      <p:ext uri="{BB962C8B-B14F-4D97-AF65-F5344CB8AC3E}">
        <p14:creationId xmlns:p14="http://schemas.microsoft.com/office/powerpoint/2010/main" val="30291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63945" y="1437744"/>
            <a:ext cx="7632848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Постановление </a:t>
            </a:r>
            <a:r>
              <a:rPr lang="ru-RU" sz="2000" dirty="0">
                <a:solidFill>
                  <a:srgbClr val="0070C0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Правительства Российской </a:t>
            </a:r>
            <a:r>
              <a:rPr lang="ru-RU" sz="2000" dirty="0" smtClean="0">
                <a:solidFill>
                  <a:srgbClr val="0070C0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Федерации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от 15.08.1997 № 1037 </a:t>
            </a:r>
            <a:r>
              <a:rPr lang="ru-RU" sz="2000" dirty="0" smtClean="0">
                <a:solidFill>
                  <a:srgbClr val="0070C0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О мерах по обеспечению наличия на ввозимых на территорию Российской Федерации непродовольственных товарах информации </a:t>
            </a:r>
            <a:r>
              <a:rPr lang="ru-RU" sz="2000" dirty="0" smtClean="0">
                <a:solidFill>
                  <a:srgbClr val="0070C0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на </a:t>
            </a:r>
            <a:r>
              <a:rPr lang="ru-RU" sz="2000" dirty="0">
                <a:solidFill>
                  <a:srgbClr val="0070C0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русском языке</a:t>
            </a:r>
            <a:r>
              <a:rPr lang="ru-RU" sz="2000" dirty="0" smtClean="0">
                <a:solidFill>
                  <a:srgbClr val="0070C0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»</a:t>
            </a:r>
            <a:endParaRPr lang="ru-RU" sz="2000" dirty="0">
              <a:solidFill>
                <a:srgbClr val="0070C0"/>
              </a:solidFill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068960"/>
            <a:ext cx="8051829" cy="344530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ea typeface="Calibri" panose="020F0502020204030204" pitchFamily="34" charset="0"/>
                <a:cs typeface="Arial" panose="020B0604020202020204" pitchFamily="34" charset="0"/>
              </a:rPr>
              <a:t>наименование товара</a:t>
            </a: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наименование страны, фирмы - изготовителя (наименование фирмы может быть обозначено буквами латинского алфавита</a:t>
            </a:r>
            <a:r>
              <a:rPr lang="ru-RU" dirty="0" smtClean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назначение (область использования), основные свойства и </a:t>
            </a:r>
            <a:r>
              <a:rPr lang="ru-RU" dirty="0" smtClean="0">
                <a:ea typeface="Calibri" panose="020F0502020204030204" pitchFamily="34" charset="0"/>
                <a:cs typeface="Arial" panose="020B0604020202020204" pitchFamily="34" charset="0"/>
              </a:rPr>
              <a:t>характеристики</a:t>
            </a: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правила и условия эффективного и безопасного </a:t>
            </a:r>
            <a:r>
              <a:rPr lang="ru-RU" dirty="0" smtClean="0">
                <a:ea typeface="Calibri" panose="020F0502020204030204" pitchFamily="34" charset="0"/>
                <a:cs typeface="Arial" panose="020B0604020202020204" pitchFamily="34" charset="0"/>
              </a:rPr>
              <a:t>использования</a:t>
            </a:r>
            <a:endParaRPr lang="ru-RU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dirty="0">
                <a:ea typeface="Calibri" panose="020F0502020204030204" pitchFamily="34" charset="0"/>
                <a:cs typeface="Arial" panose="020B0604020202020204" pitchFamily="34" charset="0"/>
              </a:rPr>
              <a:t>иные сведения о товарах в соответствии с законодательством Российской Федерации, требованиями государственных стандартов к отдельным видам непродовольственных товаров и правилами их </a:t>
            </a:r>
            <a:r>
              <a:rPr lang="ru-RU" dirty="0" smtClean="0">
                <a:ea typeface="Calibri" panose="020F0502020204030204" pitchFamily="34" charset="0"/>
                <a:cs typeface="Arial" panose="020B0604020202020204" pitchFamily="34" charset="0"/>
              </a:rPr>
              <a:t>продажи</a:t>
            </a:r>
            <a:endParaRPr lang="ru-RU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1726" y="729858"/>
            <a:ext cx="75772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5050"/>
                </a:solidFill>
              </a:rPr>
              <a:t>Наличие </a:t>
            </a:r>
            <a:r>
              <a:rPr lang="ru-RU" sz="2000" b="1" dirty="0">
                <a:solidFill>
                  <a:srgbClr val="FF5050"/>
                </a:solidFill>
              </a:rPr>
              <a:t>информации </a:t>
            </a:r>
            <a:r>
              <a:rPr lang="ru-RU" sz="2000" b="1" dirty="0" smtClean="0">
                <a:solidFill>
                  <a:srgbClr val="FF5050"/>
                </a:solidFill>
              </a:rPr>
              <a:t>на медицинских изделиях </a:t>
            </a:r>
            <a:endParaRPr lang="ru-RU" sz="2000" b="1" dirty="0">
              <a:solidFill>
                <a:srgbClr val="FF505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5050"/>
                </a:solidFill>
              </a:rPr>
              <a:t>на русском языке</a:t>
            </a:r>
            <a:endParaRPr lang="ru-RU" sz="2000" b="1" dirty="0">
              <a:solidFill>
                <a:srgbClr val="FF505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16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 bwMode="auto">
          <a:xfrm>
            <a:off x="611560" y="413792"/>
            <a:ext cx="76328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</a:t>
            </a:r>
            <a:r>
              <a:rPr lang="ru-RU" alt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нормативно-правового регулирования с 2015 года</a:t>
            </a:r>
            <a:endParaRPr lang="ru-RU" alt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4644" y="1556792"/>
            <a:ext cx="6814632" cy="616229"/>
          </a:xfrm>
          <a:prstGeom prst="roundRect">
            <a:avLst>
              <a:gd name="adj" fmla="val 1529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anose="020B0604020202020204" pitchFamily="34" charset="0"/>
              </a:rPr>
              <a:t>Федеральный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cs typeface="Arial" panose="020B0604020202020204" pitchFamily="34" charset="0"/>
              </a:rPr>
              <a:t>закон от 31.12.2014 № 532-ФЗ</a:t>
            </a:r>
            <a:endParaRPr lang="ru-RU" sz="24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11476762"/>
              </p:ext>
            </p:extLst>
          </p:nvPr>
        </p:nvGraphicFramePr>
        <p:xfrm>
          <a:off x="76692" y="2132856"/>
          <a:ext cx="8172400" cy="45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77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07450"/>
            <a:ext cx="7239000" cy="4707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Информационные ресурсы</a:t>
            </a:r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 rotWithShape="1">
          <a:blip r:embed="rId2"/>
          <a:srcRect l="8854" t="3112" r="14963" b="4282"/>
          <a:stretch/>
        </p:blipFill>
        <p:spPr bwMode="auto">
          <a:xfrm>
            <a:off x="5364088" y="1196752"/>
            <a:ext cx="3240360" cy="23662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18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1967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 официальном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сайте Росздравнадзора </a:t>
            </a:r>
            <a:r>
              <a:rPr lang="ru-RU" b="1" dirty="0">
                <a:solidFill>
                  <a:srgbClr val="CC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www.roszdravnadzor.ru</a:t>
            </a:r>
            <a:r>
              <a:rPr lang="ru-RU" dirty="0">
                <a:solidFill>
                  <a:srgbClr val="FF99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разделе «Электронные сервисы» → «Информационные письма о медицинских изделиях»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публикуются решения Росздравнадзора о медицинских изделиях</a:t>
            </a: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101879435"/>
              </p:ext>
            </p:extLst>
          </p:nvPr>
        </p:nvGraphicFramePr>
        <p:xfrm>
          <a:off x="611560" y="3284984"/>
          <a:ext cx="7752186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69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64403" y="620688"/>
            <a:ext cx="7084640" cy="629784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Подписано соглашение 31.07.2015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cs627119.vk.me/v627119897/8f0a/rl3YVTfHB_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780" y="1340768"/>
            <a:ext cx="3096344" cy="321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19153344"/>
              </p:ext>
            </p:extLst>
          </p:nvPr>
        </p:nvGraphicFramePr>
        <p:xfrm>
          <a:off x="826303" y="1223955"/>
          <a:ext cx="7560839" cy="3696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67544" y="4546712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ПОЗВОЛЯЕТ</a:t>
            </a:r>
          </a:p>
          <a:p>
            <a:pPr lvl="0"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проводить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совместные мероприятия,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представляющий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взаимный интерес;</a:t>
            </a:r>
          </a:p>
          <a:p>
            <a:pPr lvl="0"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обмениваться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опытом работы по предупреждению, пресечению и выявлению правонарушений;</a:t>
            </a:r>
          </a:p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результате </a:t>
            </a:r>
          </a:p>
          <a:p>
            <a:pPr lvl="0" algn="ctr"/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повысить эффективность мероприятий по противодействию оборота фальсифицированных, контрафактных, недоброкачественных и незарегистрированных лекарственных средств и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медицинских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изделий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352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Полномочия Росздравнадзора в сфере обращения медицинских изделий</a:t>
            </a:r>
            <a:endParaRPr lang="ru-RU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439870"/>
              </p:ext>
            </p:extLst>
          </p:nvPr>
        </p:nvGraphicFramePr>
        <p:xfrm>
          <a:off x="457200" y="1340768"/>
          <a:ext cx="7239000" cy="5215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Picture 6" descr="http://i.allday2.xyz/95/df/e1/thumbs/1370702427_8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3" b="8917"/>
          <a:stretch/>
        </p:blipFill>
        <p:spPr bwMode="auto">
          <a:xfrm>
            <a:off x="611560" y="4407875"/>
            <a:ext cx="1750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0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0892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Спасибо за внимание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!</a:t>
            </a:r>
            <a:endParaRPr lang="ru-RU" sz="4400" b="1" dirty="0">
              <a:solidFill>
                <a:schemeClr val="accent3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660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239000" cy="607995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chemeClr val="accent3">
                    <a:lumMod val="50000"/>
                  </a:schemeClr>
                </a:solidFill>
              </a:rPr>
              <a:t>Элементы государственного контроля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952" y="1610700"/>
            <a:ext cx="3247561" cy="1098220"/>
          </a:xfrm>
          <a:prstGeom prst="roundRect">
            <a:avLst>
              <a:gd name="adj" fmla="val 16107"/>
            </a:avLst>
          </a:prstGeo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Центральный аппарат </a:t>
            </a:r>
            <a:r>
              <a:rPr lang="ru-RU" dirty="0"/>
              <a:t>Росздравнадзора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38709680"/>
              </p:ext>
            </p:extLst>
          </p:nvPr>
        </p:nvGraphicFramePr>
        <p:xfrm>
          <a:off x="658168" y="2924944"/>
          <a:ext cx="7082184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699222" y="5229200"/>
            <a:ext cx="3247561" cy="1098220"/>
          </a:xfrm>
          <a:prstGeom prst="roundRect">
            <a:avLst>
              <a:gd name="adj" fmla="val 16107"/>
            </a:avLst>
          </a:prstGeo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Информационные системы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55976" y="1610700"/>
            <a:ext cx="3247561" cy="1098220"/>
          </a:xfrm>
          <a:prstGeom prst="roundRect">
            <a:avLst>
              <a:gd name="adj" fmla="val 16107"/>
            </a:avLst>
          </a:prstGeo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Территориальные органы </a:t>
            </a:r>
            <a:r>
              <a:rPr lang="ru-RU" dirty="0"/>
              <a:t>Росздравнадзора</a:t>
            </a:r>
          </a:p>
        </p:txBody>
      </p:sp>
    </p:spTree>
    <p:extLst>
      <p:ext uri="{BB962C8B-B14F-4D97-AF65-F5344CB8AC3E}">
        <p14:creationId xmlns:p14="http://schemas.microsoft.com/office/powerpoint/2010/main" val="1542540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686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Основные нормативные акты 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при проведении государственного контроля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51251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Федеральные законы Российской Федерации:</a:t>
            </a:r>
          </a:p>
          <a:p>
            <a:r>
              <a:rPr lang="ru-RU" b="1" i="1" dirty="0" smtClean="0"/>
              <a:t>№ 323-ФЗ  </a:t>
            </a:r>
            <a:r>
              <a:rPr lang="ru-RU" dirty="0" smtClean="0"/>
              <a:t>от 21.11.2011 «Об основах охраны здоровья граждан в Российской Федерации</a:t>
            </a:r>
            <a:r>
              <a:rPr lang="ru-RU" b="1" dirty="0" smtClean="0"/>
              <a:t>»</a:t>
            </a:r>
            <a:r>
              <a:rPr lang="ru-RU" dirty="0" smtClean="0"/>
              <a:t> (статьи 38, 85, 95, 96)</a:t>
            </a:r>
          </a:p>
          <a:p>
            <a:pPr lvl="0"/>
            <a:r>
              <a:rPr lang="ru-RU" b="1" i="1" dirty="0" smtClean="0"/>
              <a:t>№ 184-ФЗ </a:t>
            </a:r>
            <a:r>
              <a:rPr lang="ru-RU" dirty="0" smtClean="0"/>
              <a:t>от 27.12.2002 «О техническом регулировании»</a:t>
            </a:r>
          </a:p>
          <a:p>
            <a:r>
              <a:rPr lang="ru-RU" b="1" i="1" dirty="0" smtClean="0"/>
              <a:t>№ 102 –ФЗ от </a:t>
            </a:r>
            <a:r>
              <a:rPr lang="ru-RU" b="1" i="1" dirty="0"/>
              <a:t>26.06.2008 </a:t>
            </a:r>
            <a:r>
              <a:rPr lang="ru-RU" i="1" dirty="0" smtClean="0"/>
              <a:t>«</a:t>
            </a:r>
            <a:r>
              <a:rPr lang="ru-RU" i="1" dirty="0"/>
              <a:t>Об обеспечении единства измерений» </a:t>
            </a:r>
            <a:r>
              <a:rPr lang="ru-RU" i="1" dirty="0" smtClean="0"/>
              <a:t>(</a:t>
            </a:r>
            <a:r>
              <a:rPr lang="ru-RU" b="1" i="1" dirty="0" smtClean="0"/>
              <a:t>ст</a:t>
            </a:r>
            <a:r>
              <a:rPr lang="ru-RU" b="1" i="1" dirty="0"/>
              <a:t>. </a:t>
            </a:r>
            <a:r>
              <a:rPr lang="ru-RU" b="1" i="1" dirty="0" smtClean="0"/>
              <a:t>5) </a:t>
            </a:r>
            <a:endParaRPr lang="ru-RU" dirty="0"/>
          </a:p>
          <a:p>
            <a:r>
              <a:rPr lang="ru-RU" b="1" i="1" dirty="0" smtClean="0"/>
              <a:t>№ 294-ФЗ </a:t>
            </a:r>
            <a:r>
              <a:rPr lang="ru-RU" dirty="0" smtClean="0"/>
              <a:t>от 26.12.2008 «О защите прав юридических лиц и индивидуальных предпринимателей при осуществлении государственного контроля (надзора) и муниципального контроля»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№ 195-ФЗ </a:t>
            </a:r>
            <a:r>
              <a:rPr lang="ru-RU" dirty="0"/>
              <a:t>от 30.12.2001  «Кодекс Российской Федерации об административных правонарушениях»   (ст. 6.28, 6.33) </a:t>
            </a:r>
          </a:p>
          <a:p>
            <a:r>
              <a:rPr lang="ru-RU" b="1" dirty="0" smtClean="0"/>
              <a:t>№ 63-ФЗ</a:t>
            </a:r>
            <a:r>
              <a:rPr lang="ru-RU" dirty="0" smtClean="0"/>
              <a:t> от 13.06.1996 «</a:t>
            </a:r>
            <a:r>
              <a:rPr lang="ru-RU" dirty="0"/>
              <a:t>Уголовный кодекс Российской </a:t>
            </a:r>
            <a:r>
              <a:rPr lang="ru-RU" dirty="0" smtClean="0"/>
              <a:t>Федерации» (статьи 235.1, 238.1, </a:t>
            </a:r>
            <a:r>
              <a:rPr lang="ru-RU" sz="2500" dirty="0" smtClean="0"/>
              <a:t>327.2)</a:t>
            </a:r>
            <a:endParaRPr lang="ru-RU" sz="2500" dirty="0"/>
          </a:p>
          <a:p>
            <a:pPr marL="0" lvl="0" indent="0" algn="ctr">
              <a:buNone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Постановления Правительства Российской Федерации </a:t>
            </a:r>
          </a:p>
          <a:p>
            <a:pPr lvl="0" algn="ctr"/>
            <a:endParaRPr lang="ru-RU" sz="1300" b="1" dirty="0" smtClean="0"/>
          </a:p>
          <a:p>
            <a:pPr lvl="0"/>
            <a:r>
              <a:rPr lang="ru-RU" b="1" i="1" dirty="0" smtClean="0"/>
              <a:t>№ 323 </a:t>
            </a:r>
            <a:r>
              <a:rPr lang="ru-RU" dirty="0" smtClean="0"/>
              <a:t>от 30.06.2004 «Об утверждении положения о Федеральной службе по надзору в сфере здравоохранения»</a:t>
            </a:r>
          </a:p>
          <a:p>
            <a:pPr lvl="0"/>
            <a:endParaRPr lang="ru-RU" sz="1500" dirty="0" smtClean="0"/>
          </a:p>
          <a:p>
            <a:pPr lvl="0"/>
            <a:r>
              <a:rPr lang="ru-RU" b="1" i="1" dirty="0" smtClean="0"/>
              <a:t>№ 970 </a:t>
            </a:r>
            <a:r>
              <a:rPr lang="ru-RU" dirty="0" smtClean="0"/>
              <a:t>от 25.09.2012 «Об утверждении положения о государственном контроле в сфере обращения медицинских изделий»</a:t>
            </a:r>
          </a:p>
          <a:p>
            <a:pPr lvl="0"/>
            <a:endParaRPr lang="ru-RU" sz="1500" dirty="0" smtClean="0"/>
          </a:p>
          <a:p>
            <a:pPr lvl="0"/>
            <a:r>
              <a:rPr lang="ru-RU" b="1" i="1" dirty="0" smtClean="0"/>
              <a:t>№ 1152 </a:t>
            </a:r>
            <a:r>
              <a:rPr lang="ru-RU" dirty="0" smtClean="0"/>
              <a:t>от 12.11.2012  «Об утверждении положения о государственном контроле качества и безопасности медицинской деятельности»</a:t>
            </a:r>
          </a:p>
          <a:p>
            <a:pPr lvl="0"/>
            <a:r>
              <a:rPr lang="ru-RU" b="1" i="1" dirty="0" smtClean="0"/>
              <a:t>№ 291 </a:t>
            </a:r>
            <a:r>
              <a:rPr lang="ru-RU" dirty="0" smtClean="0"/>
              <a:t>от 16.04.2012  </a:t>
            </a:r>
            <a:r>
              <a:rPr lang="ru-RU" b="1" dirty="0" smtClean="0"/>
              <a:t>«</a:t>
            </a:r>
            <a:r>
              <a:rPr lang="ru-RU" dirty="0" smtClean="0"/>
              <a:t>О лицензировании медицинской деятельности» 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239000" cy="94872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Основные нормативные акты </a:t>
            </a:r>
            <a:br>
              <a:rPr lang="ru-RU" sz="3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при проведении государственного контроля</a:t>
            </a:r>
            <a:endParaRPr lang="ru-RU" sz="10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28800"/>
            <a:ext cx="7239000" cy="504296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Приказы Министерства здравоохранения Российской Федерации</a:t>
            </a:r>
            <a:r>
              <a:rPr lang="ru-RU" sz="2500" b="1" dirty="0" smtClean="0"/>
              <a:t>:</a:t>
            </a:r>
          </a:p>
          <a:p>
            <a:pPr lvl="0"/>
            <a:r>
              <a:rPr lang="ru-RU" b="1" dirty="0" smtClean="0"/>
              <a:t>№ 196н </a:t>
            </a:r>
            <a:r>
              <a:rPr lang="ru-RU" dirty="0" smtClean="0"/>
              <a:t>от 05.04.2013 «</a:t>
            </a:r>
            <a:r>
              <a:rPr lang="ru-RU" b="1" dirty="0" smtClean="0"/>
              <a:t>Административный регламент Федеральной службы по надзору в сфере здравоохранения по исполнению государственной функции по контролю за обращением медицинских изделий</a:t>
            </a:r>
            <a:r>
              <a:rPr lang="ru-RU" dirty="0" smtClean="0"/>
              <a:t>»</a:t>
            </a:r>
          </a:p>
          <a:p>
            <a:pPr lvl="0"/>
            <a:endParaRPr lang="ru-RU" sz="1300" dirty="0" smtClean="0"/>
          </a:p>
          <a:p>
            <a:pPr lvl="0"/>
            <a:r>
              <a:rPr lang="ru-RU" b="1" dirty="0" smtClean="0"/>
              <a:t>№7н </a:t>
            </a:r>
            <a:r>
              <a:rPr lang="ru-RU" dirty="0" smtClean="0"/>
              <a:t>от 15.06.2012 «Об утверждении порядка ввоза на территорию РФ медицинских изделий в целях государственной регистрации»</a:t>
            </a:r>
          </a:p>
          <a:p>
            <a:pPr lvl="0"/>
            <a:endParaRPr lang="ru-RU" sz="1300" dirty="0" smtClean="0"/>
          </a:p>
          <a:p>
            <a:pPr lvl="0"/>
            <a:r>
              <a:rPr lang="ru-RU" b="1" dirty="0" smtClean="0"/>
              <a:t>№ 12н </a:t>
            </a:r>
            <a:r>
              <a:rPr lang="ru-RU" dirty="0" smtClean="0"/>
              <a:t>от 12.06.2012 «Об утверждении Порядка сообщения субъектами обращения медицинских изделий обо всех случаях выявления побочных действий, не указанных в инструкции по применению или руководстве по эксплуатации медицинского изделия, о нежелательных реакциях при его применении, об особенностях взаимодействия медицинских изделий между собой, о фактах и об обстоятельствах, создающих угрозу жизни и здоровью граждан и медицинских работников при применении и эксплуатации медицинских изделий»</a:t>
            </a:r>
          </a:p>
          <a:p>
            <a:pPr lvl="0"/>
            <a:endParaRPr lang="ru-RU" sz="1300" dirty="0" smtClean="0"/>
          </a:p>
          <a:p>
            <a:pPr lvl="0"/>
            <a:r>
              <a:rPr lang="ru-RU" b="1" dirty="0" smtClean="0"/>
              <a:t>№ 175н </a:t>
            </a:r>
            <a:r>
              <a:rPr lang="ru-RU" dirty="0" smtClean="0"/>
              <a:t>от 14.09.2012  «Об утверждении Порядка осуществления мониторинга безопасности медицинских изделий»</a:t>
            </a:r>
          </a:p>
          <a:p>
            <a:pPr lvl="0"/>
            <a:endParaRPr lang="ru-RU" sz="1300" dirty="0" smtClean="0"/>
          </a:p>
          <a:p>
            <a:pPr lvl="0"/>
            <a:r>
              <a:rPr lang="ru-RU" b="1" dirty="0" smtClean="0"/>
              <a:t>№ 89н </a:t>
            </a:r>
            <a:r>
              <a:rPr lang="ru-RU" dirty="0" smtClean="0"/>
              <a:t>от 15.08.2012  «Об утверждении порядка проведения испытаний в целях утверждения типа средств измерений, а также перечня медицинских изделий, относящихся к средствам измерений в сфере государственного регулирования обеспечения единства измерений, в отношении которых проводятся испытания в целях утверждения типа средств измерений»</a:t>
            </a:r>
          </a:p>
          <a:p>
            <a:pPr lvl="0"/>
            <a:endParaRPr lang="ru-RU" sz="1300" dirty="0" smtClean="0"/>
          </a:p>
          <a:p>
            <a:pPr lvl="0"/>
            <a:r>
              <a:rPr lang="ru-RU" b="1" dirty="0" smtClean="0"/>
              <a:t>№ 81н </a:t>
            </a:r>
            <a:r>
              <a:rPr lang="ru-RU" dirty="0" smtClean="0"/>
              <a:t>от 21.02.2014 «Об утверждении Перечня измерений, относящихся к сфере государственного регулирования обеспечения единства измерений, выполняемых при осуществлении деятельности в области здравоохранения, и обязательных метрологических требований к ним, в том числе показателей точности измерений»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0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225" y="1556792"/>
            <a:ext cx="7616183" cy="4860540"/>
          </a:xfrm>
          <a:ln w="47625" cmpd="sng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Росздравнадзор осуществляет государственный контроль на всех этапах обращения медицинских изделий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техническими </a:t>
            </a:r>
            <a:r>
              <a:rPr lang="ru-RU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и клиническими испытаниями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токсикологическими исследованиями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эффективностью, </a:t>
            </a:r>
            <a:r>
              <a:rPr lang="ru-RU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безопасностью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производством,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изготовлением, </a:t>
            </a:r>
            <a:r>
              <a:rPr lang="ru-RU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реализацией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хранением, транспортировкой, ввозом на территорию </a:t>
            </a:r>
            <a:r>
              <a:rPr lang="ru-RU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России,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вывозом с территории </a:t>
            </a:r>
            <a:r>
              <a:rPr lang="ru-RU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за их монтажом, наладкой, применением, </a:t>
            </a:r>
            <a:r>
              <a:rPr lang="ru-RU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эксплуатацией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ремонтом, применением, утилизацией или уничтожением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5536" y="789179"/>
            <a:ext cx="8229600" cy="792088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Универсальность государственного контроля </a:t>
            </a:r>
          </a:p>
          <a:p>
            <a:pPr algn="ctr"/>
            <a:r>
              <a:rPr lang="ru-RU" sz="20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сфере обращения медицинских изделий</a:t>
            </a:r>
            <a:endParaRPr lang="ru-RU" sz="2000" b="1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16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728" y="692696"/>
            <a:ext cx="6940624" cy="8432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Территориальный орган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Росздравнадзора осуществляют государственный контроль за обращением медицинских изделий путем: </a:t>
            </a:r>
            <a:endParaRPr lang="ru-RU" sz="3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860032" y="4293096"/>
            <a:ext cx="2664296" cy="1872208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27000">
              <a:schemeClr val="accent2">
                <a:lumMod val="40000"/>
                <a:lumOff val="60000"/>
              </a:schemeClr>
            </a:glow>
          </a:effectLst>
          <a:scene3d>
            <a:camera prst="orthographicFront"/>
            <a:lightRig rig="threePt" dir="t"/>
          </a:scene3d>
          <a:sp3d prstMaterial="translucent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biotechfarma.com/wp-content/uploads/2012/12/btf_services_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14" y="4365104"/>
            <a:ext cx="2581388" cy="167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Блок-схема: альтернативный процесс 7"/>
          <p:cNvSpPr/>
          <p:nvPr/>
        </p:nvSpPr>
        <p:spPr>
          <a:xfrm>
            <a:off x="899592" y="4221088"/>
            <a:ext cx="2664296" cy="1872208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27000">
              <a:schemeClr val="accent2">
                <a:lumMod val="40000"/>
                <a:lumOff val="60000"/>
              </a:schemeClr>
            </a:glow>
          </a:effectLst>
          <a:scene3d>
            <a:camera prst="orthographicFront"/>
            <a:lightRig rig="threePt" dir="t"/>
          </a:scene3d>
          <a:sp3d prstMaterial="translucent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https://im2-tub-ru.yandex.net/i?id=c370fc7d18ab3184070b05ec9f0dc565&amp;n=33&amp;h=190&amp;w=19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1" y="4293096"/>
            <a:ext cx="2522115" cy="163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низ 5"/>
          <p:cNvSpPr/>
          <p:nvPr/>
        </p:nvSpPr>
        <p:spPr>
          <a:xfrm>
            <a:off x="2051720" y="1535989"/>
            <a:ext cx="648072" cy="72008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580112" y="1386890"/>
            <a:ext cx="648072" cy="720080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43716" y="2651230"/>
            <a:ext cx="30082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проведения плановых и внеплановых проверок субъектов обращения медицинских изделий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2281898"/>
            <a:ext cx="36724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выявление в обращении незарегистрированных </a:t>
            </a:r>
          </a:p>
          <a:p>
            <a:pPr algn="ctr">
              <a:buNone/>
            </a:pPr>
            <a:r>
              <a:rPr lang="ru-RU" sz="1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медицинских изделий </a:t>
            </a:r>
          </a:p>
          <a:p>
            <a:pPr algn="ctr">
              <a:buNone/>
            </a:pPr>
            <a:r>
              <a:rPr lang="ru-RU" sz="1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 истекшим сроком годности, медицинских изделий несоответствующих установленным требованиям</a:t>
            </a:r>
          </a:p>
        </p:txBody>
      </p:sp>
    </p:spTree>
    <p:extLst>
      <p:ext uri="{BB962C8B-B14F-4D97-AF65-F5344CB8AC3E}">
        <p14:creationId xmlns:p14="http://schemas.microsoft.com/office/powerpoint/2010/main" val="1061481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461488" y="764704"/>
            <a:ext cx="8195114" cy="5679158"/>
            <a:chOff x="604990" y="836711"/>
            <a:chExt cx="7003116" cy="5472609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11560" y="836712"/>
              <a:ext cx="6984776" cy="5328592"/>
            </a:xfrm>
            <a:prstGeom prst="rect">
              <a:avLst/>
            </a:prstGeom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spPr>
        </p:sp>
        <p:sp>
          <p:nvSpPr>
            <p:cNvPr id="12" name="Полилиния 11"/>
            <p:cNvSpPr/>
            <p:nvPr/>
          </p:nvSpPr>
          <p:spPr>
            <a:xfrm rot="21600000">
              <a:off x="611560" y="836711"/>
              <a:ext cx="3492387" cy="2664296"/>
            </a:xfrm>
            <a:custGeom>
              <a:avLst/>
              <a:gdLst>
                <a:gd name="connsiteX0" fmla="*/ 0 w 2664295"/>
                <a:gd name="connsiteY0" fmla="*/ 0 h 3492387"/>
                <a:gd name="connsiteX1" fmla="*/ 2220237 w 2664295"/>
                <a:gd name="connsiteY1" fmla="*/ 0 h 3492387"/>
                <a:gd name="connsiteX2" fmla="*/ 2534233 w 2664295"/>
                <a:gd name="connsiteY2" fmla="*/ 130062 h 3492387"/>
                <a:gd name="connsiteX3" fmla="*/ 2664294 w 2664295"/>
                <a:gd name="connsiteY3" fmla="*/ 444059 h 3492387"/>
                <a:gd name="connsiteX4" fmla="*/ 2664295 w 2664295"/>
                <a:gd name="connsiteY4" fmla="*/ 3492387 h 3492387"/>
                <a:gd name="connsiteX5" fmla="*/ 0 w 2664295"/>
                <a:gd name="connsiteY5" fmla="*/ 3492387 h 3492387"/>
                <a:gd name="connsiteX6" fmla="*/ 0 w 2664295"/>
                <a:gd name="connsiteY6" fmla="*/ 0 h 349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4295" h="3492387">
                  <a:moveTo>
                    <a:pt x="0" y="3492387"/>
                  </a:moveTo>
                  <a:lnTo>
                    <a:pt x="0" y="582076"/>
                  </a:lnTo>
                  <a:cubicBezTo>
                    <a:pt x="0" y="427699"/>
                    <a:pt x="35692" y="279647"/>
                    <a:pt x="99223" y="170487"/>
                  </a:cubicBezTo>
                  <a:cubicBezTo>
                    <a:pt x="162753" y="61326"/>
                    <a:pt x="248920" y="1"/>
                    <a:pt x="338767" y="1"/>
                  </a:cubicBezTo>
                  <a:cubicBezTo>
                    <a:pt x="1113942" y="1"/>
                    <a:pt x="1889119" y="0"/>
                    <a:pt x="2664295" y="0"/>
                  </a:cubicBezTo>
                  <a:lnTo>
                    <a:pt x="2664295" y="3492387"/>
                  </a:lnTo>
                  <a:lnTo>
                    <a:pt x="0" y="349238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2239" tIns="142240" rIns="142240" bIns="808313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отсутствие сопроводительной документации</a:t>
              </a:r>
              <a:endParaRPr lang="ru-RU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103947" y="836712"/>
              <a:ext cx="3504159" cy="2664295"/>
            </a:xfrm>
            <a:custGeom>
              <a:avLst/>
              <a:gdLst>
                <a:gd name="connsiteX0" fmla="*/ 0 w 3492387"/>
                <a:gd name="connsiteY0" fmla="*/ 0 h 2664295"/>
                <a:gd name="connsiteX1" fmla="*/ 3048329 w 3492387"/>
                <a:gd name="connsiteY1" fmla="*/ 0 h 2664295"/>
                <a:gd name="connsiteX2" fmla="*/ 3362325 w 3492387"/>
                <a:gd name="connsiteY2" fmla="*/ 130062 h 2664295"/>
                <a:gd name="connsiteX3" fmla="*/ 3492386 w 3492387"/>
                <a:gd name="connsiteY3" fmla="*/ 444059 h 2664295"/>
                <a:gd name="connsiteX4" fmla="*/ 3492387 w 3492387"/>
                <a:gd name="connsiteY4" fmla="*/ 2664295 h 2664295"/>
                <a:gd name="connsiteX5" fmla="*/ 0 w 3492387"/>
                <a:gd name="connsiteY5" fmla="*/ 2664295 h 2664295"/>
                <a:gd name="connsiteX6" fmla="*/ 0 w 3492387"/>
                <a:gd name="connsiteY6" fmla="*/ 0 h 266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2387" h="2664295">
                  <a:moveTo>
                    <a:pt x="0" y="0"/>
                  </a:moveTo>
                  <a:lnTo>
                    <a:pt x="3048329" y="0"/>
                  </a:lnTo>
                  <a:cubicBezTo>
                    <a:pt x="3166101" y="0"/>
                    <a:pt x="3279048" y="46785"/>
                    <a:pt x="3362325" y="130062"/>
                  </a:cubicBezTo>
                  <a:cubicBezTo>
                    <a:pt x="3445602" y="213339"/>
                    <a:pt x="3492386" y="326287"/>
                    <a:pt x="3492386" y="444059"/>
                  </a:cubicBezTo>
                  <a:cubicBezTo>
                    <a:pt x="3492386" y="1184138"/>
                    <a:pt x="3492387" y="1924216"/>
                    <a:pt x="3492387" y="2664295"/>
                  </a:cubicBezTo>
                  <a:lnTo>
                    <a:pt x="0" y="2664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2240" tIns="142240" rIns="142240" bIns="808313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выявление в обращении незарегистрированных медицинских изделий</a:t>
              </a:r>
              <a:endParaRPr lang="ru-RU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604990" y="3466407"/>
              <a:ext cx="2358192" cy="2842913"/>
            </a:xfrm>
            <a:custGeom>
              <a:avLst/>
              <a:gdLst>
                <a:gd name="connsiteX0" fmla="*/ 0 w 3492387"/>
                <a:gd name="connsiteY0" fmla="*/ 0 h 2664295"/>
                <a:gd name="connsiteX1" fmla="*/ 3048329 w 3492387"/>
                <a:gd name="connsiteY1" fmla="*/ 0 h 2664295"/>
                <a:gd name="connsiteX2" fmla="*/ 3362325 w 3492387"/>
                <a:gd name="connsiteY2" fmla="*/ 130062 h 2664295"/>
                <a:gd name="connsiteX3" fmla="*/ 3492386 w 3492387"/>
                <a:gd name="connsiteY3" fmla="*/ 444059 h 2664295"/>
                <a:gd name="connsiteX4" fmla="*/ 3492387 w 3492387"/>
                <a:gd name="connsiteY4" fmla="*/ 2664295 h 2664295"/>
                <a:gd name="connsiteX5" fmla="*/ 0 w 3492387"/>
                <a:gd name="connsiteY5" fmla="*/ 2664295 h 2664295"/>
                <a:gd name="connsiteX6" fmla="*/ 0 w 3492387"/>
                <a:gd name="connsiteY6" fmla="*/ 0 h 266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2387" h="2664295">
                  <a:moveTo>
                    <a:pt x="3492387" y="2664295"/>
                  </a:moveTo>
                  <a:lnTo>
                    <a:pt x="444058" y="2664295"/>
                  </a:lnTo>
                  <a:cubicBezTo>
                    <a:pt x="326286" y="2664295"/>
                    <a:pt x="213339" y="2617510"/>
                    <a:pt x="130062" y="2534233"/>
                  </a:cubicBezTo>
                  <a:cubicBezTo>
                    <a:pt x="46785" y="2450956"/>
                    <a:pt x="1" y="2338008"/>
                    <a:pt x="1" y="2220236"/>
                  </a:cubicBezTo>
                  <a:cubicBezTo>
                    <a:pt x="1" y="1480157"/>
                    <a:pt x="0" y="740079"/>
                    <a:pt x="0" y="0"/>
                  </a:cubicBezTo>
                  <a:lnTo>
                    <a:pt x="3492387" y="0"/>
                  </a:lnTo>
                  <a:lnTo>
                    <a:pt x="3492387" y="2664295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2240" tIns="808314" rIns="142240" bIns="14223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отсутствие технического обслуживания медицинской техники</a:t>
              </a:r>
              <a:endParaRPr lang="ru-RU" kern="1200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5392834" y="3466407"/>
              <a:ext cx="2215272" cy="2842913"/>
            </a:xfrm>
            <a:custGeom>
              <a:avLst/>
              <a:gdLst>
                <a:gd name="connsiteX0" fmla="*/ 0 w 2664295"/>
                <a:gd name="connsiteY0" fmla="*/ 0 h 3492387"/>
                <a:gd name="connsiteX1" fmla="*/ 2220237 w 2664295"/>
                <a:gd name="connsiteY1" fmla="*/ 0 h 3492387"/>
                <a:gd name="connsiteX2" fmla="*/ 2534233 w 2664295"/>
                <a:gd name="connsiteY2" fmla="*/ 130062 h 3492387"/>
                <a:gd name="connsiteX3" fmla="*/ 2664294 w 2664295"/>
                <a:gd name="connsiteY3" fmla="*/ 444059 h 3492387"/>
                <a:gd name="connsiteX4" fmla="*/ 2664295 w 2664295"/>
                <a:gd name="connsiteY4" fmla="*/ 3492387 h 3492387"/>
                <a:gd name="connsiteX5" fmla="*/ 0 w 2664295"/>
                <a:gd name="connsiteY5" fmla="*/ 3492387 h 3492387"/>
                <a:gd name="connsiteX6" fmla="*/ 0 w 2664295"/>
                <a:gd name="connsiteY6" fmla="*/ 0 h 349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4295" h="3492387">
                  <a:moveTo>
                    <a:pt x="2664295" y="0"/>
                  </a:moveTo>
                  <a:lnTo>
                    <a:pt x="2664295" y="2910311"/>
                  </a:lnTo>
                  <a:cubicBezTo>
                    <a:pt x="2664295" y="3064688"/>
                    <a:pt x="2628603" y="3212740"/>
                    <a:pt x="2565072" y="3321900"/>
                  </a:cubicBezTo>
                  <a:cubicBezTo>
                    <a:pt x="2501542" y="3431061"/>
                    <a:pt x="2415375" y="3492386"/>
                    <a:pt x="2325528" y="3492386"/>
                  </a:cubicBezTo>
                  <a:cubicBezTo>
                    <a:pt x="1550353" y="3492386"/>
                    <a:pt x="775176" y="3492387"/>
                    <a:pt x="0" y="3492387"/>
                  </a:cubicBezTo>
                  <a:lnTo>
                    <a:pt x="0" y="0"/>
                  </a:lnTo>
                  <a:lnTo>
                    <a:pt x="266429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2241" tIns="808313" rIns="142239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smtClean="0"/>
                <a:t>выявление в обращении медицинских изделий с истекшим сроком годности</a:t>
              </a:r>
              <a:endParaRPr lang="ru-RU" sz="1700" kern="12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963182" y="4582063"/>
              <a:ext cx="2429653" cy="1727257"/>
            </a:xfrm>
            <a:prstGeom prst="rect">
              <a:avLst/>
            </a:prstGeom>
            <a:solidFill>
              <a:srgbClr val="C7C4EE">
                <a:alpha val="52000"/>
              </a:srgbClr>
            </a:solidFill>
            <a:ln>
              <a:solidFill>
                <a:schemeClr val="accent1"/>
              </a:solidFill>
            </a:ln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42240" tIns="808314" rIns="142240" bIns="14223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непредставление сведений по нежелательным реакциям</a:t>
              </a:r>
              <a:endParaRPr lang="ru-RU" dirty="0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142287" y="2399767"/>
              <a:ext cx="3923320" cy="2202480"/>
            </a:xfrm>
            <a:custGeom>
              <a:avLst/>
              <a:gdLst>
                <a:gd name="connsiteX0" fmla="*/ 0 w 3923320"/>
                <a:gd name="connsiteY0" fmla="*/ 367087 h 2202480"/>
                <a:gd name="connsiteX1" fmla="*/ 107518 w 3923320"/>
                <a:gd name="connsiteY1" fmla="*/ 107517 h 2202480"/>
                <a:gd name="connsiteX2" fmla="*/ 367088 w 3923320"/>
                <a:gd name="connsiteY2" fmla="*/ 0 h 2202480"/>
                <a:gd name="connsiteX3" fmla="*/ 3556233 w 3923320"/>
                <a:gd name="connsiteY3" fmla="*/ 0 h 2202480"/>
                <a:gd name="connsiteX4" fmla="*/ 3815803 w 3923320"/>
                <a:gd name="connsiteY4" fmla="*/ 107518 h 2202480"/>
                <a:gd name="connsiteX5" fmla="*/ 3923320 w 3923320"/>
                <a:gd name="connsiteY5" fmla="*/ 367088 h 2202480"/>
                <a:gd name="connsiteX6" fmla="*/ 3923320 w 3923320"/>
                <a:gd name="connsiteY6" fmla="*/ 1835393 h 2202480"/>
                <a:gd name="connsiteX7" fmla="*/ 3815803 w 3923320"/>
                <a:gd name="connsiteY7" fmla="*/ 2094963 h 2202480"/>
                <a:gd name="connsiteX8" fmla="*/ 3556233 w 3923320"/>
                <a:gd name="connsiteY8" fmla="*/ 2202480 h 2202480"/>
                <a:gd name="connsiteX9" fmla="*/ 367087 w 3923320"/>
                <a:gd name="connsiteY9" fmla="*/ 2202480 h 2202480"/>
                <a:gd name="connsiteX10" fmla="*/ 107517 w 3923320"/>
                <a:gd name="connsiteY10" fmla="*/ 2094962 h 2202480"/>
                <a:gd name="connsiteX11" fmla="*/ 0 w 3923320"/>
                <a:gd name="connsiteY11" fmla="*/ 1835392 h 2202480"/>
                <a:gd name="connsiteX12" fmla="*/ 0 w 3923320"/>
                <a:gd name="connsiteY12" fmla="*/ 367087 h 220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23320" h="2202480">
                  <a:moveTo>
                    <a:pt x="0" y="367087"/>
                  </a:moveTo>
                  <a:cubicBezTo>
                    <a:pt x="0" y="269729"/>
                    <a:pt x="38675" y="176359"/>
                    <a:pt x="107518" y="107517"/>
                  </a:cubicBezTo>
                  <a:cubicBezTo>
                    <a:pt x="176360" y="38675"/>
                    <a:pt x="269730" y="0"/>
                    <a:pt x="367088" y="0"/>
                  </a:cubicBezTo>
                  <a:lnTo>
                    <a:pt x="3556233" y="0"/>
                  </a:lnTo>
                  <a:cubicBezTo>
                    <a:pt x="3653591" y="0"/>
                    <a:pt x="3746961" y="38675"/>
                    <a:pt x="3815803" y="107518"/>
                  </a:cubicBezTo>
                  <a:cubicBezTo>
                    <a:pt x="3884645" y="176360"/>
                    <a:pt x="3923320" y="269730"/>
                    <a:pt x="3923320" y="367088"/>
                  </a:cubicBezTo>
                  <a:lnTo>
                    <a:pt x="3923320" y="1835393"/>
                  </a:lnTo>
                  <a:cubicBezTo>
                    <a:pt x="3923320" y="1932751"/>
                    <a:pt x="3884645" y="2026121"/>
                    <a:pt x="3815803" y="2094963"/>
                  </a:cubicBezTo>
                  <a:cubicBezTo>
                    <a:pt x="3746961" y="2163805"/>
                    <a:pt x="3653591" y="2202480"/>
                    <a:pt x="3556233" y="2202480"/>
                  </a:cubicBezTo>
                  <a:lnTo>
                    <a:pt x="367087" y="2202480"/>
                  </a:lnTo>
                  <a:cubicBezTo>
                    <a:pt x="269729" y="2202480"/>
                    <a:pt x="176359" y="2163805"/>
                    <a:pt x="107517" y="2094962"/>
                  </a:cubicBezTo>
                  <a:cubicBezTo>
                    <a:pt x="38675" y="2026120"/>
                    <a:pt x="0" y="1932750"/>
                    <a:pt x="0" y="1835392"/>
                  </a:cubicBezTo>
                  <a:lnTo>
                    <a:pt x="0" y="367087"/>
                  </a:lnTo>
                  <a:close/>
                </a:path>
              </a:pathLst>
            </a:custGeom>
            <a:solidFill>
              <a:srgbClr val="265A74"/>
            </a:solidFill>
            <a:ln>
              <a:solidFill>
                <a:srgbClr val="265A74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8956" tIns="198956" rIns="198956" bIns="19895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u="none" kern="1200" dirty="0" smtClean="0">
                  <a:solidFill>
                    <a:schemeClr val="bg1"/>
                  </a:solidFill>
                </a:rPr>
                <a:t>ОСНОВНЫЕ НАРУШЕНИЯ В </a:t>
              </a:r>
              <a:r>
                <a:rPr lang="ru-RU" sz="2400" dirty="0" smtClean="0">
                  <a:solidFill>
                    <a:schemeClr val="bg1"/>
                  </a:solidFill>
                </a:rPr>
                <a:t>МЕДИЦИНСКИХ УЧРЕЖДЕНИЯХ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1323" y="67133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Основные нарушения при проведении </a:t>
            </a:r>
            <a:r>
              <a:rPr lang="ru-RU" sz="20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проверок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лечебных учреждений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87435" y="1379218"/>
            <a:ext cx="7293282" cy="38921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Clr>
                <a:srgbClr val="FF505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FF5050"/>
                </a:solidFill>
              </a:rPr>
              <a:t>Отсутствие сопроводительной документации</a:t>
            </a:r>
          </a:p>
          <a:p>
            <a:pPr algn="ctr">
              <a:buClr>
                <a:srgbClr val="FF5050"/>
              </a:buClr>
            </a:pPr>
            <a:r>
              <a:rPr lang="ru-RU" sz="2400" dirty="0" smtClean="0">
                <a:solidFill>
                  <a:srgbClr val="FF505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на медицинские изделия</a:t>
            </a:r>
          </a:p>
          <a:p>
            <a:pPr algn="ctr">
              <a:buClr>
                <a:srgbClr val="FF5050"/>
              </a:buClr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регистрационные удостоверения, 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сертификаты, эксплуатационные документы, товарные накладные</a:t>
            </a: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Недопустимо</a:t>
            </a:r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</a:rPr>
              <a:t>рименение медицинских изделий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качество, эффективность и безопасность которых не подтверждена!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323" y="5271367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</a:rPr>
              <a:t>ст. 38 </a:t>
            </a:r>
            <a:r>
              <a:rPr lang="ru-RU" sz="2400" b="1" dirty="0">
                <a:solidFill>
                  <a:srgbClr val="0070C0"/>
                </a:solidFill>
              </a:rPr>
              <a:t>от 21.11.2011 № 323-ФЗ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«</a:t>
            </a:r>
            <a:r>
              <a:rPr lang="ru-RU" sz="2400" dirty="0">
                <a:solidFill>
                  <a:srgbClr val="0070C0"/>
                </a:solidFill>
              </a:rPr>
              <a:t>Об основах охраны здоровья граждан в Российской </a:t>
            </a:r>
            <a:r>
              <a:rPr lang="ru-RU" sz="2400" dirty="0" smtClean="0">
                <a:solidFill>
                  <a:srgbClr val="0070C0"/>
                </a:solidFill>
              </a:rPr>
              <a:t>Федерации»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bg1"/>
                </a:solidFill>
              </a:rPr>
              <a:pPr/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9571</TotalTime>
  <Words>1669</Words>
  <Application>Microsoft Office PowerPoint</Application>
  <PresentationFormat>Экран (4:3)</PresentationFormat>
  <Paragraphs>226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Остин</vt:lpstr>
      <vt:lpstr>Государственный контроль за обращением медицинских изделий.  Пути предотвращения причинения вреда жизни и здоровью граждан при применении медицинских изделий</vt:lpstr>
      <vt:lpstr>Полномочия Росздравнадзора в сфере обращения медицинских изделий</vt:lpstr>
      <vt:lpstr>Элементы государственного контроля</vt:lpstr>
      <vt:lpstr>Основные нормативные акты  при проведении государственного контроля</vt:lpstr>
      <vt:lpstr>Основные нормативные акты  при проведении государственного контроля</vt:lpstr>
      <vt:lpstr>Презентация PowerPoint</vt:lpstr>
      <vt:lpstr>Территориальный орган Росздравнадзора осуществляют государственный контроль за обращением медицинских изделий путем: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Информационные ресурсы</vt:lpstr>
      <vt:lpstr>Подписано соглашение 31.07.2015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Корочкин Александр Викторович</dc:creator>
  <cp:lastModifiedBy>Elena</cp:lastModifiedBy>
  <cp:revision>615</cp:revision>
  <cp:lastPrinted>2015-11-25T16:00:00Z</cp:lastPrinted>
  <dcterms:created xsi:type="dcterms:W3CDTF">2012-08-31T09:55:51Z</dcterms:created>
  <dcterms:modified xsi:type="dcterms:W3CDTF">2017-06-13T04:26:34Z</dcterms:modified>
</cp:coreProperties>
</file>